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9"/>
  </p:normalViewPr>
  <p:slideViewPr>
    <p:cSldViewPr snapToGrid="0" snapToObjects="1">
      <p:cViewPr varScale="1">
        <p:scale>
          <a:sx n="75" d="100"/>
          <a:sy n="75" d="100"/>
        </p:scale>
        <p:origin x="1644"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9015683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An easy transition into a palliative consult for primary teams could be, “ we have a team in the hospital who specializes in symptom management and chronic illness. I would like them to participate as part of our treatment team to see if they can assist you in any way.”</a:t>
            </a:r>
          </a:p>
        </p:txBody>
      </p:sp>
    </p:spTree>
    <p:extLst>
      <p:ext uri="{BB962C8B-B14F-4D97-AF65-F5344CB8AC3E}">
        <p14:creationId xmlns:p14="http://schemas.microsoft.com/office/powerpoint/2010/main" val="145203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What should you expect in a palliative consult? Key questions and patient examples. </a:t>
            </a:r>
          </a:p>
          <a:p>
            <a:r>
              <a:t>Shared Medical Decisions: Paul Kalanithi</a:t>
            </a:r>
          </a:p>
          <a:p>
            <a:r>
              <a:t>Information Sharing: By asking patients how they want to receive information you invite them also to tell you if they want to receive it</a:t>
            </a:r>
          </a:p>
          <a:p>
            <a:r>
              <a:t>Legacy Building: Jessica</a:t>
            </a:r>
          </a:p>
          <a:p>
            <a:endParaRPr/>
          </a:p>
        </p:txBody>
      </p:sp>
    </p:spTree>
    <p:extLst>
      <p:ext uri="{BB962C8B-B14F-4D97-AF65-F5344CB8AC3E}">
        <p14:creationId xmlns:p14="http://schemas.microsoft.com/office/powerpoint/2010/main" val="118168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hnny Appleseed"/>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-Johnny Appleseed</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6"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7"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28"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228600" algn="ctr">
              <a:lnSpc>
                <a:spcPct val="70000"/>
              </a:lnSpc>
              <a:spcBef>
                <a:spcPts val="0"/>
              </a:spcBef>
              <a:buSzTx/>
              <a:buFontTx/>
              <a:buNone/>
              <a:defRPr sz="4800" i="1">
                <a:solidFill>
                  <a:srgbClr val="747676"/>
                </a:solidFill>
              </a:defRPr>
            </a:lvl2pPr>
            <a:lvl3pPr marL="0" indent="457200" algn="ctr">
              <a:lnSpc>
                <a:spcPct val="70000"/>
              </a:lnSpc>
              <a:spcBef>
                <a:spcPts val="0"/>
              </a:spcBef>
              <a:buSzTx/>
              <a:buFontTx/>
              <a:buNone/>
              <a:defRPr sz="4800" i="1">
                <a:solidFill>
                  <a:srgbClr val="747676"/>
                </a:solidFill>
              </a:defRPr>
            </a:lvl3pPr>
            <a:lvl4pPr marL="0" indent="685800" algn="ctr">
              <a:lnSpc>
                <a:spcPct val="70000"/>
              </a:lnSpc>
              <a:spcBef>
                <a:spcPts val="0"/>
              </a:spcBef>
              <a:buSzTx/>
              <a:buFontTx/>
              <a:buNone/>
              <a:defRPr sz="4800" i="1">
                <a:solidFill>
                  <a:srgbClr val="747676"/>
                </a:solidFill>
              </a:defRPr>
            </a:lvl4pPr>
            <a:lvl5pPr marL="0" indent="91440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36"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7"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rgbClr val="34A5DA"/>
          </a:solidFill>
          <a:ln w="12700">
            <a:miter lim="400000"/>
          </a:ln>
        </p:spPr>
        <p:txBody>
          <a:bodyPr lIns="50800" tIns="50800" rIns="50800" bIns="50800" anchor="ctr"/>
          <a:lstStyle/>
          <a:p>
            <a:pPr algn="ctr">
              <a:lnSpc>
                <a:spcPct val="80000"/>
              </a:lnSpc>
              <a:spcBef>
                <a:spcPts val="0"/>
              </a:spcBef>
              <a:defRPr i="0" cap="all" spc="0">
                <a:solidFill>
                  <a:srgbClr val="FFFFFF"/>
                </a:solidFill>
                <a:latin typeface="+mn-lt"/>
                <a:ea typeface="+mn-ea"/>
                <a:cs typeface="+mn-cs"/>
                <a:sym typeface="DIN Condensed"/>
              </a:defRPr>
            </a:pPr>
            <a:endParaRPr/>
          </a:p>
        </p:txBody>
      </p:sp>
      <p:sp>
        <p:nvSpPr>
          <p:cNvPr id="138" name="Type a quote here."/>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SzTx/>
              <a:buFontTx/>
              <a:buNone/>
              <a:defRPr sz="9400" cap="all">
                <a:solidFill>
                  <a:srgbClr val="FFFFFF"/>
                </a:solidFill>
                <a:latin typeface="+mn-lt"/>
                <a:ea typeface="+mn-ea"/>
                <a:cs typeface="+mn-cs"/>
                <a:sym typeface="DIN Condensed"/>
              </a:defRPr>
            </a:lvl1pPr>
          </a:lstStyle>
          <a:p>
            <a:r>
              <a:t>Type a quote here.</a:t>
            </a:r>
          </a:p>
        </p:txBody>
      </p:sp>
      <p:sp>
        <p:nvSpPr>
          <p:cNvPr id="139"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SzTx/>
              <a:buFontTx/>
              <a:buNone/>
              <a:defRPr sz="6000">
                <a:solidFill>
                  <a:srgbClr val="838787"/>
                </a:solidFill>
                <a:latin typeface="+mn-lt"/>
                <a:ea typeface="+mn-ea"/>
                <a:cs typeface="+mn-cs"/>
                <a:sym typeface="DIN Condensed"/>
              </a:defRPr>
            </a:lvl1pPr>
          </a:lstStyle>
          <a:p>
            <a:r>
              <a:t>Johnny Appleseed</a:t>
            </a:r>
          </a:p>
        </p:txBody>
      </p:sp>
      <p:sp>
        <p:nvSpPr>
          <p:cNvPr id="140" name="Tex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SzTx/>
              <a:buFontTx/>
              <a:buNone/>
              <a:defRPr sz="2400" cap="all" spc="120">
                <a:solidFill>
                  <a:srgbClr val="838787"/>
                </a:solidFill>
                <a:latin typeface="DIN Alternate"/>
                <a:ea typeface="DIN Alternate"/>
                <a:cs typeface="DIN Alternate"/>
                <a:sym typeface="DIN Alternate"/>
              </a:defRPr>
            </a:lvl1pPr>
          </a:lstStyle>
          <a:p>
            <a:r>
              <a:t>Text</a:t>
            </a:r>
          </a:p>
        </p:txBody>
      </p:sp>
      <p:sp>
        <p:nvSpPr>
          <p:cNvPr id="141" name="Slide Number"/>
          <p:cNvSpPr txBox="1">
            <a:spLocks noGrp="1"/>
          </p:cNvSpPr>
          <p:nvPr>
            <p:ph type="sldNum" sz="quarter" idx="2"/>
          </p:nvPr>
        </p:nvSpPr>
        <p:spPr>
          <a:xfrm>
            <a:off x="12186622" y="431800"/>
            <a:ext cx="406897" cy="457200"/>
          </a:xfrm>
          <a:prstGeom prst="rect">
            <a:avLst/>
          </a:prstGeom>
        </p:spPr>
        <p:txBody>
          <a:bodyPr/>
          <a:lstStyle>
            <a:lvl1pPr>
              <a:lnSpc>
                <a:spcPct val="80000"/>
              </a:lnSpc>
              <a:defRPr sz="2400">
                <a:solidFill>
                  <a:srgbClr val="838787"/>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8"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9" name="Title Text"/>
          <p:cNvSpPr txBox="1">
            <a:spLocks noGrp="1"/>
          </p:cNvSpPr>
          <p:nvPr>
            <p:ph type="title"/>
          </p:nvPr>
        </p:nvSpPr>
        <p:spPr>
          <a:prstGeom prst="rect">
            <a:avLst/>
          </a:prstGeom>
        </p:spPr>
        <p:txBody>
          <a:bodyPr/>
          <a:lstStyle/>
          <a:p>
            <a:r>
              <a:t>Title Text</a:t>
            </a:r>
          </a:p>
        </p:txBody>
      </p:sp>
      <p:sp>
        <p:nvSpPr>
          <p:cNvPr id="15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8"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9" name="Title Text"/>
          <p:cNvSpPr txBox="1">
            <a:spLocks noGrp="1"/>
          </p:cNvSpPr>
          <p:nvPr>
            <p:ph type="title"/>
          </p:nvPr>
        </p:nvSpPr>
        <p:spPr>
          <a:prstGeom prst="rect">
            <a:avLst/>
          </a:prstGeom>
        </p:spPr>
        <p:txBody>
          <a:bodyPr/>
          <a:lstStyle/>
          <a:p>
            <a:r>
              <a:t>Title Text</a:t>
            </a: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ypcnow.org/blank-fj2d4"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182741592_1098x949.jpeg" descr="182741592_1098x949.jpeg"/>
          <p:cNvPicPr>
            <a:picLocks noGrp="1" noChangeAspect="1"/>
          </p:cNvPicPr>
          <p:nvPr>
            <p:ph type="pic" idx="13"/>
          </p:nvPr>
        </p:nvPicPr>
        <p:blipFill>
          <a:blip r:embed="rId2">
            <a:extLst/>
          </a:blip>
          <a:srcRect t="6612" b="6612"/>
          <a:stretch>
            <a:fillRect/>
          </a:stretch>
        </p:blipFill>
        <p:spPr>
          <a:prstGeom prst="rect">
            <a:avLst/>
          </a:prstGeom>
        </p:spPr>
      </p:pic>
      <p:sp>
        <p:nvSpPr>
          <p:cNvPr id="170" name="Rectangle"/>
          <p:cNvSpPr>
            <a:spLocks noGrp="1"/>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endParaRPr dirty="0"/>
          </a:p>
        </p:txBody>
      </p:sp>
      <p:sp>
        <p:nvSpPr>
          <p:cNvPr id="171" name="Line"/>
          <p:cNvSpPr>
            <a:spLocks noGrp="1"/>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72" name="what to  say and when:…"/>
          <p:cNvSpPr txBox="1">
            <a:spLocks noGrp="1"/>
          </p:cNvSpPr>
          <p:nvPr>
            <p:ph type="title"/>
          </p:nvPr>
        </p:nvSpPr>
        <p:spPr>
          <a:prstGeom prst="rect">
            <a:avLst/>
          </a:prstGeom>
        </p:spPr>
        <p:txBody>
          <a:bodyPr>
            <a:normAutofit/>
          </a:bodyPr>
          <a:lstStyle/>
          <a:p>
            <a:pPr defTabSz="321310">
              <a:defRPr sz="8250"/>
            </a:pPr>
            <a:r>
              <a:rPr sz="5400" dirty="0"/>
              <a:t>what to  say and when:</a:t>
            </a:r>
          </a:p>
          <a:p>
            <a:pPr defTabSz="321310">
              <a:defRPr sz="6655"/>
            </a:pPr>
            <a:r>
              <a:rPr sz="5400" dirty="0"/>
              <a:t>PROGNOSTICATION AT THE EDGE OF KNOWING</a:t>
            </a:r>
          </a:p>
        </p:txBody>
      </p:sp>
      <p:sp>
        <p:nvSpPr>
          <p:cNvPr id="173" name="Palliative Medicine in Advanced Heart Failure…"/>
          <p:cNvSpPr txBox="1">
            <a:spLocks noGrp="1"/>
          </p:cNvSpPr>
          <p:nvPr>
            <p:ph type="body" sz="quarter" idx="1"/>
          </p:nvPr>
        </p:nvSpPr>
        <p:spPr>
          <a:prstGeom prst="rect">
            <a:avLst/>
          </a:prstGeom>
        </p:spPr>
        <p:txBody>
          <a:bodyPr/>
          <a:lstStyle/>
          <a:p>
            <a:pPr defTabSz="449833">
              <a:spcBef>
                <a:spcPts val="400"/>
              </a:spcBef>
              <a:defRPr sz="3541"/>
            </a:pPr>
            <a:r>
              <a:rPr dirty="0"/>
              <a:t>Palliative Medicine in Advanced Heart Failure</a:t>
            </a:r>
            <a:endParaRPr sz="2618" dirty="0"/>
          </a:p>
          <a:p>
            <a:pPr defTabSz="449833">
              <a:spcBef>
                <a:spcPts val="400"/>
              </a:spcBef>
              <a:defRPr sz="3696"/>
            </a:pPr>
            <a:r>
              <a:rPr sz="2618" dirty="0"/>
              <a:t>W. Greg Mullinax, MD FAAFP</a:t>
            </a:r>
            <a:r>
              <a:rPr dirty="0"/>
              <a:t>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21" name="CORE COMPONENTS OF A PALLIATIVE MEDICINE CONSULT"/>
          <p:cNvSpPr txBox="1">
            <a:spLocks noGrp="1"/>
          </p:cNvSpPr>
          <p:nvPr>
            <p:ph type="title"/>
          </p:nvPr>
        </p:nvSpPr>
        <p:spPr>
          <a:prstGeom prst="rect">
            <a:avLst/>
          </a:prstGeom>
          <a:blipFill>
            <a:blip r:embed="rId3"/>
          </a:blipFill>
          <a:ln w="101600" cap="rnd"/>
        </p:spPr>
        <p:txBody>
          <a:bodyPr anchor="ctr"/>
          <a:lstStyle>
            <a:lvl1pPr algn="ctr">
              <a:spcBef>
                <a:spcPts val="0"/>
              </a:spcBef>
              <a:defRPr sz="3000" cap="none">
                <a:solidFill>
                  <a:srgbClr val="FFFFFF"/>
                </a:solidFill>
                <a:latin typeface="DIN Alternate"/>
                <a:ea typeface="DIN Alternate"/>
                <a:cs typeface="DIN Alternate"/>
                <a:sym typeface="DIN Alternate"/>
              </a:defRPr>
            </a:lvl1pPr>
          </a:lstStyle>
          <a:p>
            <a:r>
              <a:t>CORE COMPONENTS OF A PALLIATIVE MEDICINE CONSULT</a:t>
            </a:r>
          </a:p>
        </p:txBody>
      </p:sp>
      <p:sp>
        <p:nvSpPr>
          <p:cNvPr id="222" name="Goals of Care"/>
          <p:cNvSpPr txBox="1"/>
          <p:nvPr/>
        </p:nvSpPr>
        <p:spPr>
          <a:xfrm>
            <a:off x="749743" y="2022333"/>
            <a:ext cx="1840147"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Goals of Care</a:t>
            </a:r>
          </a:p>
        </p:txBody>
      </p:sp>
      <p:sp>
        <p:nvSpPr>
          <p:cNvPr id="223" name="Code Status or Advanced Care Planning"/>
          <p:cNvSpPr txBox="1"/>
          <p:nvPr/>
        </p:nvSpPr>
        <p:spPr>
          <a:xfrm>
            <a:off x="747272" y="2795351"/>
            <a:ext cx="5250554"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Code Status or Advanced Care Planning</a:t>
            </a:r>
          </a:p>
        </p:txBody>
      </p:sp>
      <p:sp>
        <p:nvSpPr>
          <p:cNvPr id="224" name="Shared Medical Decision Making"/>
          <p:cNvSpPr txBox="1"/>
          <p:nvPr/>
        </p:nvSpPr>
        <p:spPr>
          <a:xfrm>
            <a:off x="753999" y="3697726"/>
            <a:ext cx="469685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Shared Medical Decision Making</a:t>
            </a:r>
          </a:p>
        </p:txBody>
      </p:sp>
      <p:sp>
        <p:nvSpPr>
          <p:cNvPr id="225" name="Information Sharing"/>
          <p:cNvSpPr txBox="1"/>
          <p:nvPr/>
        </p:nvSpPr>
        <p:spPr>
          <a:xfrm>
            <a:off x="785769" y="5443501"/>
            <a:ext cx="2733843"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Information Sharing</a:t>
            </a:r>
          </a:p>
        </p:txBody>
      </p:sp>
      <p:sp>
        <p:nvSpPr>
          <p:cNvPr id="226" name="Symptom Management"/>
          <p:cNvSpPr txBox="1"/>
          <p:nvPr/>
        </p:nvSpPr>
        <p:spPr>
          <a:xfrm>
            <a:off x="769628" y="4573908"/>
            <a:ext cx="405709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Symptom Management</a:t>
            </a:r>
          </a:p>
        </p:txBody>
      </p:sp>
      <p:sp>
        <p:nvSpPr>
          <p:cNvPr id="227" name="Spiritual Assessment/ Existential Concerns"/>
          <p:cNvSpPr txBox="1"/>
          <p:nvPr/>
        </p:nvSpPr>
        <p:spPr>
          <a:xfrm>
            <a:off x="757115" y="6251535"/>
            <a:ext cx="4950723"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rPr dirty="0"/>
              <a:t>Spiritual Assessment/ Existential Concerns</a:t>
            </a:r>
          </a:p>
        </p:txBody>
      </p:sp>
      <p:sp>
        <p:nvSpPr>
          <p:cNvPr id="228" name="Quality of Life Assessment"/>
          <p:cNvSpPr txBox="1"/>
          <p:nvPr/>
        </p:nvSpPr>
        <p:spPr>
          <a:xfrm>
            <a:off x="716843" y="7305205"/>
            <a:ext cx="3753947"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Quality of Life Assessment</a:t>
            </a:r>
          </a:p>
        </p:txBody>
      </p:sp>
      <p:sp>
        <p:nvSpPr>
          <p:cNvPr id="229" name="Legacy Building"/>
          <p:cNvSpPr txBox="1"/>
          <p:nvPr/>
        </p:nvSpPr>
        <p:spPr>
          <a:xfrm>
            <a:off x="784428" y="8091652"/>
            <a:ext cx="2190632"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i="0" spc="24">
                <a:solidFill>
                  <a:schemeClr val="accent1">
                    <a:hueOff val="147319"/>
                    <a:satOff val="13526"/>
                    <a:lumOff val="-23026"/>
                  </a:schemeClr>
                </a:solidFill>
                <a:latin typeface="DIN Alternate"/>
                <a:ea typeface="DIN Alternate"/>
                <a:cs typeface="DIN Alternate"/>
                <a:sym typeface="DIN Alternate"/>
              </a:defRPr>
            </a:lvl1pPr>
          </a:lstStyle>
          <a:p>
            <a:r>
              <a:t>Legacy Building</a:t>
            </a:r>
          </a:p>
        </p:txBody>
      </p:sp>
      <p:sp>
        <p:nvSpPr>
          <p:cNvPr id="230" name="What have you heard the doctors say about your illness?  What are you hoping for?"/>
          <p:cNvSpPr txBox="1"/>
          <p:nvPr/>
        </p:nvSpPr>
        <p:spPr>
          <a:xfrm>
            <a:off x="6209288" y="1891861"/>
            <a:ext cx="613922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2000" dirty="0"/>
              <a:t>What have you heard the doctors say about your illness?  What are you hoping for?</a:t>
            </a:r>
          </a:p>
        </p:txBody>
      </p:sp>
      <p:sp>
        <p:nvSpPr>
          <p:cNvPr id="231" name="If you ever could not talk for yourself, who would you want to seek for you?"/>
          <p:cNvSpPr txBox="1"/>
          <p:nvPr/>
        </p:nvSpPr>
        <p:spPr>
          <a:xfrm>
            <a:off x="6209288" y="2664878"/>
            <a:ext cx="613922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pPr>
              <a:defRPr sz="2800" i="1" spc="28">
                <a:latin typeface="Iowan Old Style"/>
                <a:ea typeface="Iowan Old Style"/>
                <a:cs typeface="Iowan Old Style"/>
                <a:sym typeface="Iowan Old Style"/>
              </a:defRPr>
            </a:pPr>
            <a:r>
              <a:rPr sz="2000" i="0" spc="24" dirty="0">
                <a:latin typeface="+mn-lt"/>
                <a:ea typeface="+mn-ea"/>
                <a:cs typeface="+mn-cs"/>
                <a:sym typeface="DIN Condensed"/>
              </a:rPr>
              <a:t>If you ever could not talk for yourself, who would you want to seek for you?</a:t>
            </a:r>
          </a:p>
        </p:txBody>
      </p:sp>
      <p:sp>
        <p:nvSpPr>
          <p:cNvPr id="232" name="What is the main medical decision that you and the medical team are facing?"/>
          <p:cNvSpPr txBox="1"/>
          <p:nvPr/>
        </p:nvSpPr>
        <p:spPr>
          <a:xfrm>
            <a:off x="6175296" y="3567253"/>
            <a:ext cx="613922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2000" dirty="0"/>
              <a:t>What is the main medical decision that you and the medical team are facing?</a:t>
            </a:r>
          </a:p>
        </p:txBody>
      </p:sp>
      <p:sp>
        <p:nvSpPr>
          <p:cNvPr id="233" name="What makes a good day for you?  What hinders you from this?"/>
          <p:cNvSpPr txBox="1"/>
          <p:nvPr/>
        </p:nvSpPr>
        <p:spPr>
          <a:xfrm>
            <a:off x="6209288" y="4566543"/>
            <a:ext cx="6139223"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2000" dirty="0"/>
              <a:t>What makes a good day for you?  What hinders you from this?</a:t>
            </a:r>
          </a:p>
        </p:txBody>
      </p:sp>
      <p:sp>
        <p:nvSpPr>
          <p:cNvPr id="234" name="Some people like to receive information as a big picture and some like the details. How do you like to receive it?"/>
          <p:cNvSpPr txBox="1"/>
          <p:nvPr/>
        </p:nvSpPr>
        <p:spPr>
          <a:xfrm>
            <a:off x="6224319" y="5343807"/>
            <a:ext cx="618149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1800" dirty="0"/>
              <a:t>Some people like to receive information as a big picture and some like the details. How do you like to receive it?</a:t>
            </a:r>
          </a:p>
        </p:txBody>
      </p:sp>
      <p:sp>
        <p:nvSpPr>
          <p:cNvPr id="235" name="What do you want your loved ones to know?"/>
          <p:cNvSpPr txBox="1"/>
          <p:nvPr/>
        </p:nvSpPr>
        <p:spPr>
          <a:xfrm>
            <a:off x="6224319" y="8248774"/>
            <a:ext cx="6181492"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2000" dirty="0"/>
              <a:t>What do you want your loved ones to know?</a:t>
            </a:r>
          </a:p>
        </p:txBody>
      </p:sp>
      <p:sp>
        <p:nvSpPr>
          <p:cNvPr id="236" name="Where do you find your strength or support? Are you at peace?"/>
          <p:cNvSpPr txBox="1"/>
          <p:nvPr/>
        </p:nvSpPr>
        <p:spPr>
          <a:xfrm>
            <a:off x="6151989" y="6298863"/>
            <a:ext cx="625382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2000" dirty="0"/>
              <a:t>Where do you find your strength or support? Are you at peace?</a:t>
            </a:r>
          </a:p>
        </p:txBody>
      </p:sp>
      <p:sp>
        <p:nvSpPr>
          <p:cNvPr id="237" name="What matters most to you?"/>
          <p:cNvSpPr txBox="1"/>
          <p:nvPr/>
        </p:nvSpPr>
        <p:spPr>
          <a:xfrm>
            <a:off x="6176583" y="7328620"/>
            <a:ext cx="607371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i="0" spc="24">
                <a:solidFill>
                  <a:schemeClr val="accent5">
                    <a:lumOff val="-12830"/>
                  </a:schemeClr>
                </a:solidFill>
                <a:latin typeface="+mn-lt"/>
                <a:ea typeface="+mn-ea"/>
                <a:cs typeface="+mn-cs"/>
                <a:sym typeface="DIN Condensed"/>
              </a:defRPr>
            </a:lvl1pPr>
          </a:lstStyle>
          <a:p>
            <a:r>
              <a:rPr sz="2000" dirty="0"/>
              <a:t>What matters most to you?</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2" name="PRIMARY PALLIATIVE  MEDICNE"/>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PRIMARY PALLIATIVE  MEDICNE </a:t>
            </a:r>
          </a:p>
        </p:txBody>
      </p:sp>
      <p:sp>
        <p:nvSpPr>
          <p:cNvPr id="243" name="Assuring the patient understands his/her illness and prognosis…"/>
          <p:cNvSpPr txBox="1">
            <a:spLocks noGrp="1"/>
          </p:cNvSpPr>
          <p:nvPr>
            <p:ph type="body" idx="1"/>
          </p:nvPr>
        </p:nvSpPr>
        <p:spPr>
          <a:prstGeom prst="rect">
            <a:avLst/>
          </a:prstGeom>
        </p:spPr>
        <p:txBody>
          <a:bodyPr/>
          <a:lstStyle/>
          <a:p>
            <a:pPr>
              <a:defRPr>
                <a:solidFill>
                  <a:schemeClr val="accent1">
                    <a:hueOff val="147319"/>
                    <a:satOff val="13526"/>
                    <a:lumOff val="-23026"/>
                  </a:schemeClr>
                </a:solidFill>
              </a:defRPr>
            </a:pPr>
            <a:r>
              <a:t>Assuring the patient understands his/her illness and prognosis </a:t>
            </a:r>
          </a:p>
          <a:p>
            <a:pPr>
              <a:defRPr>
                <a:solidFill>
                  <a:schemeClr val="accent1">
                    <a:hueOff val="147319"/>
                    <a:satOff val="13526"/>
                    <a:lumOff val="-23026"/>
                  </a:schemeClr>
                </a:solidFill>
              </a:defRPr>
            </a:pPr>
            <a:r>
              <a:t>Establishing the goals of medical care:</a:t>
            </a:r>
          </a:p>
          <a:p>
            <a:pPr marL="0" lvl="2" indent="685800">
              <a:buSzTx/>
              <a:buFontTx/>
              <a:buNone/>
              <a:defRPr sz="2300">
                <a:solidFill>
                  <a:schemeClr val="accent1">
                    <a:hueOff val="147319"/>
                    <a:satOff val="13526"/>
                    <a:lumOff val="-23026"/>
                  </a:schemeClr>
                </a:solidFill>
              </a:defRPr>
            </a:pPr>
            <a:r>
              <a:t>Discussions regarding goals of care take into account the patient’s illness, the illness trajectory and the patient’s values and goals so that patients can make decisions consistent with their values and goals</a:t>
            </a:r>
          </a:p>
          <a:p>
            <a:pPr>
              <a:defRPr>
                <a:solidFill>
                  <a:schemeClr val="accent1">
                    <a:hueOff val="147319"/>
                    <a:satOff val="13526"/>
                    <a:lumOff val="-23026"/>
                  </a:schemeClr>
                </a:solidFill>
              </a:defRPr>
            </a:pPr>
            <a:r>
              <a:t>Assessment of the patient’ physical and nonphysical symptoms</a:t>
            </a:r>
          </a:p>
        </p:txBody>
      </p:sp>
      <p:sp>
        <p:nvSpPr>
          <p:cNvPr id="244" name="Ahia,Chad L., MPH, Primary Palliative Care for the General Internist: Integrating Goals of Care Discussions in the Outpatient Setting, The Oshner Journal,14: 704-711, 2014"/>
          <p:cNvSpPr txBox="1"/>
          <p:nvPr/>
        </p:nvSpPr>
        <p:spPr>
          <a:xfrm>
            <a:off x="2673431" y="8407399"/>
            <a:ext cx="10010707"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200" spc="12">
                <a:solidFill>
                  <a:srgbClr val="000000"/>
                </a:solidFill>
              </a:defRPr>
            </a:pPr>
            <a:r>
              <a:rPr i="0"/>
              <a:t>Ahia,Chad L., MPH, </a:t>
            </a:r>
            <a:r>
              <a:t>Primary Palliative Care for the General Internist: Integrating Goals of Care Discussions in the Outpatient Setting, </a:t>
            </a:r>
            <a:r>
              <a:rPr i="0"/>
              <a:t>The Oshner Journal,14: 704-711</a:t>
            </a:r>
            <a:r>
              <a:t>, 2014</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7" name="BARRIERS TO INTEGRATING PRIMARY PALLIATIVE MEDICINE IN THE CARE OF ADVANCED HEART DISEASE"/>
          <p:cNvSpPr txBox="1">
            <a:spLocks noGrp="1"/>
          </p:cNvSpPr>
          <p:nvPr>
            <p:ph type="title"/>
          </p:nvPr>
        </p:nvSpPr>
        <p:spPr>
          <a:prstGeom prst="rect">
            <a:avLst/>
          </a:prstGeom>
          <a:blipFill>
            <a:blip r:embed="rId2"/>
          </a:blipFill>
          <a:ln w="101600" cap="rnd"/>
        </p:spPr>
        <p:txBody>
          <a:bodyPr anchor="ctr">
            <a:normAutofit fontScale="90000"/>
          </a:bodyPr>
          <a:lstStyle>
            <a:lvl1pPr algn="ctr" defTabSz="502412">
              <a:spcBef>
                <a:spcPts val="0"/>
              </a:spcBef>
              <a:defRPr sz="2064" cap="none">
                <a:solidFill>
                  <a:srgbClr val="FFFFFF"/>
                </a:solidFill>
                <a:latin typeface="DIN Alternate"/>
                <a:ea typeface="DIN Alternate"/>
                <a:cs typeface="DIN Alternate"/>
                <a:sym typeface="DIN Alternate"/>
              </a:defRPr>
            </a:lvl1pPr>
          </a:lstStyle>
          <a:p>
            <a:r>
              <a:t>BARRIERS TO INTEGRATING PRIMARY PALLIATIVE MEDICINE IN THE CARE OF ADVANCED HEART DISEASE</a:t>
            </a:r>
          </a:p>
        </p:txBody>
      </p:sp>
      <p:sp>
        <p:nvSpPr>
          <p:cNvPr id="248" name="Lack of Familiarity of Primary Palliative Care…"/>
          <p:cNvSpPr txBox="1">
            <a:spLocks noGrp="1"/>
          </p:cNvSpPr>
          <p:nvPr>
            <p:ph type="body" idx="1"/>
          </p:nvPr>
        </p:nvSpPr>
        <p:spPr>
          <a:prstGeom prst="rect">
            <a:avLst/>
          </a:prstGeom>
        </p:spPr>
        <p:txBody>
          <a:bodyPr/>
          <a:lstStyle/>
          <a:p>
            <a:pPr>
              <a:defRPr>
                <a:solidFill>
                  <a:schemeClr val="accent1">
                    <a:hueOff val="147319"/>
                    <a:satOff val="13526"/>
                    <a:lumOff val="-23026"/>
                  </a:schemeClr>
                </a:solidFill>
              </a:defRPr>
            </a:pPr>
            <a:endParaRPr/>
          </a:p>
          <a:p>
            <a:pPr>
              <a:defRPr>
                <a:solidFill>
                  <a:schemeClr val="accent1">
                    <a:hueOff val="147319"/>
                    <a:satOff val="13526"/>
                    <a:lumOff val="-23026"/>
                  </a:schemeClr>
                </a:solidFill>
              </a:defRPr>
            </a:pPr>
            <a:r>
              <a:t>Lack of Familiarity of Primary Palliative Care </a:t>
            </a:r>
          </a:p>
          <a:p>
            <a:pPr>
              <a:defRPr>
                <a:solidFill>
                  <a:schemeClr val="accent1">
                    <a:hueOff val="147319"/>
                    <a:satOff val="13526"/>
                    <a:lumOff val="-23026"/>
                  </a:schemeClr>
                </a:solidFill>
              </a:defRPr>
            </a:pPr>
            <a:r>
              <a:t>Misconceptions of Palliative Medicine</a:t>
            </a:r>
          </a:p>
          <a:p>
            <a:pPr>
              <a:defRPr>
                <a:solidFill>
                  <a:schemeClr val="accent1">
                    <a:hueOff val="147319"/>
                    <a:satOff val="13526"/>
                    <a:lumOff val="-23026"/>
                  </a:schemeClr>
                </a:solidFill>
              </a:defRPr>
            </a:pPr>
            <a:r>
              <a:t>Misconception of Hospice</a:t>
            </a:r>
          </a:p>
          <a:p>
            <a:pPr>
              <a:defRPr>
                <a:solidFill>
                  <a:schemeClr val="accent1">
                    <a:hueOff val="147319"/>
                    <a:satOff val="13526"/>
                    <a:lumOff val="-23026"/>
                  </a:schemeClr>
                </a:solidFill>
              </a:defRPr>
            </a:pPr>
            <a:r>
              <a:t>Time constraints with increased work loads</a:t>
            </a:r>
          </a:p>
          <a:p>
            <a:pPr>
              <a:defRPr>
                <a:solidFill>
                  <a:schemeClr val="accent1">
                    <a:hueOff val="147319"/>
                    <a:satOff val="13526"/>
                    <a:lumOff val="-23026"/>
                  </a:schemeClr>
                </a:solidFill>
              </a:defRPr>
            </a:pPr>
            <a:r>
              <a:t>Uncertain disease trajectory of heart failure</a:t>
            </a:r>
          </a:p>
          <a:p>
            <a:pPr>
              <a:defRPr>
                <a:solidFill>
                  <a:schemeClr val="accent1">
                    <a:hueOff val="147319"/>
                    <a:satOff val="13526"/>
                    <a:lumOff val="-23026"/>
                  </a:schemeClr>
                </a:solidFill>
              </a:defRPr>
            </a:pPr>
            <a:r>
              <a:t>Discomfort with difficult conversations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51" name="Title"/>
          <p:cNvSpPr txBox="1">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252" name="UPDATED DISEASE TRAJECTORY IN HEART FAILURE"/>
          <p:cNvSpPr/>
          <p:nvPr/>
        </p:nvSpPr>
        <p:spPr>
          <a:xfrm>
            <a:off x="571500" y="723900"/>
            <a:ext cx="11861800" cy="723900"/>
          </a:xfrm>
          <a:prstGeom prst="rect">
            <a:avLst/>
          </a:prstGeom>
          <a:blipFill>
            <a:blip r:embed="rId2"/>
          </a:blip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a:spcBef>
                <a:spcPts val="0"/>
              </a:spcBef>
              <a:defRPr sz="2400" i="0" spc="0">
                <a:solidFill>
                  <a:srgbClr val="FFFFFF"/>
                </a:solidFill>
                <a:latin typeface="DIN Alternate"/>
                <a:ea typeface="DIN Alternate"/>
                <a:cs typeface="DIN Alternate"/>
                <a:sym typeface="DIN Alternate"/>
              </a:defRPr>
            </a:lvl1pPr>
          </a:lstStyle>
          <a:p>
            <a:r>
              <a:t>UPDATED DISEASE TRAJECTORY IN HEART FAILURE</a:t>
            </a:r>
          </a:p>
        </p:txBody>
      </p:sp>
      <p:pic>
        <p:nvPicPr>
          <p:cNvPr id="253" name="Image" descr="Image"/>
          <p:cNvPicPr>
            <a:picLocks noChangeAspect="1"/>
          </p:cNvPicPr>
          <p:nvPr/>
        </p:nvPicPr>
        <p:blipFill>
          <a:blip r:embed="rId3">
            <a:extLst/>
          </a:blip>
          <a:stretch>
            <a:fillRect/>
          </a:stretch>
        </p:blipFill>
        <p:spPr>
          <a:xfrm>
            <a:off x="1506527" y="2957409"/>
            <a:ext cx="8814197" cy="5429035"/>
          </a:xfrm>
          <a:prstGeom prst="rect">
            <a:avLst/>
          </a:prstGeom>
          <a:ln w="12700">
            <a:miter lim="400000"/>
          </a:ln>
        </p:spPr>
      </p:pic>
      <p:sp>
        <p:nvSpPr>
          <p:cNvPr id="254" name="Schematic Trajectory of Heart Failure Symptoms. Goodlin SJ."/>
          <p:cNvSpPr txBox="1"/>
          <p:nvPr/>
        </p:nvSpPr>
        <p:spPr>
          <a:xfrm>
            <a:off x="7206863" y="8617051"/>
            <a:ext cx="4225082"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3700"/>
              </a:lnSpc>
              <a:spcBef>
                <a:spcPts val="0"/>
              </a:spcBef>
              <a:defRPr sz="1300" i="0" spc="0">
                <a:solidFill>
                  <a:srgbClr val="000000"/>
                </a:solidFill>
                <a:latin typeface="Gill Sans MT"/>
                <a:ea typeface="Gill Sans MT"/>
                <a:cs typeface="Gill Sans MT"/>
                <a:sym typeface="Gill Sans MT"/>
              </a:defRPr>
            </a:lvl1pPr>
          </a:lstStyle>
          <a:p>
            <a:r>
              <a:t>Schematic Trajectory of Heart Failure Symptoms. Goodlin SJ. </a:t>
            </a:r>
            <a:endParaRPr sz="1200">
              <a:latin typeface="Times"/>
              <a:ea typeface="Times"/>
              <a:cs typeface="Times"/>
              <a:sym typeface="Times"/>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57" name="Title"/>
          <p:cNvSpPr txBox="1">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258" name="INCORPORATING PALLIATIVE MEDICINE INTO THE UPDATED HEART FAILURE DISEASE TRAJECTORY"/>
          <p:cNvSpPr/>
          <p:nvPr/>
        </p:nvSpPr>
        <p:spPr>
          <a:xfrm>
            <a:off x="571500" y="723900"/>
            <a:ext cx="11861800" cy="723900"/>
          </a:xfrm>
          <a:prstGeom prst="rect">
            <a:avLst/>
          </a:prstGeom>
          <a:blipFill>
            <a:blip r:embed="rId2"/>
          </a:blip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lnSpcReduction="10000"/>
          </a:bodyPr>
          <a:lstStyle>
            <a:lvl1pPr algn="ctr" defTabSz="531622">
              <a:spcBef>
                <a:spcPts val="0"/>
              </a:spcBef>
              <a:defRPr sz="2184" i="0" spc="0">
                <a:solidFill>
                  <a:srgbClr val="FFFFFF"/>
                </a:solidFill>
                <a:latin typeface="DIN Alternate"/>
                <a:ea typeface="DIN Alternate"/>
                <a:cs typeface="DIN Alternate"/>
                <a:sym typeface="DIN Alternate"/>
              </a:defRPr>
            </a:lvl1pPr>
          </a:lstStyle>
          <a:p>
            <a:r>
              <a:t>INCORPORATING PALLIATIVE MEDICINE INTO THE UPDATED HEART FAILURE DISEASE TRAJECTORY</a:t>
            </a:r>
          </a:p>
        </p:txBody>
      </p:sp>
      <p:pic>
        <p:nvPicPr>
          <p:cNvPr id="259" name="Screen Shot 2018-02-11 at 9.13.40 PM.png" descr="Screen Shot 2018-02-11 at 9.13.40 PM.png"/>
          <p:cNvPicPr>
            <a:picLocks noChangeAspect="1"/>
          </p:cNvPicPr>
          <p:nvPr/>
        </p:nvPicPr>
        <p:blipFill>
          <a:blip r:embed="rId3">
            <a:extLst/>
          </a:blip>
          <a:stretch>
            <a:fillRect/>
          </a:stretch>
        </p:blipFill>
        <p:spPr>
          <a:xfrm>
            <a:off x="1375013" y="2110345"/>
            <a:ext cx="9903996" cy="6414817"/>
          </a:xfrm>
          <a:prstGeom prst="rect">
            <a:avLst/>
          </a:prstGeom>
          <a:ln w="12700">
            <a:miter lim="400000"/>
          </a:ln>
        </p:spPr>
      </p:pic>
      <p:sp>
        <p:nvSpPr>
          <p:cNvPr id="260" name="Circulation. 2012 Apr 17; 125(15): 1928–1952"/>
          <p:cNvSpPr txBox="1"/>
          <p:nvPr/>
        </p:nvSpPr>
        <p:spPr>
          <a:xfrm>
            <a:off x="7794425" y="8854129"/>
            <a:ext cx="3186532" cy="275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355600">
              <a:spcBef>
                <a:spcPts val="0"/>
              </a:spcBef>
              <a:defRPr sz="1200" spc="0">
                <a:solidFill>
                  <a:srgbClr val="000000"/>
                </a:solidFill>
                <a:latin typeface="Helvetica Neue"/>
                <a:ea typeface="Helvetica Neue"/>
                <a:cs typeface="Helvetica Neue"/>
                <a:sym typeface="Helvetica Neue"/>
              </a:defRPr>
            </a:lvl1pPr>
          </a:lstStyle>
          <a:p>
            <a:pPr>
              <a:defRPr b="1" i="0"/>
            </a:pPr>
            <a:r>
              <a:rPr b="0" i="1"/>
              <a:t>Circulation. 2012 Apr 17; 125(15): 1928–1952</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63" name="Prognostic Awareness : Key to Primary Palliative Discussions"/>
          <p:cNvSpPr txBox="1">
            <a:spLocks noGrp="1"/>
          </p:cNvSpPr>
          <p:nvPr>
            <p:ph type="title"/>
          </p:nvPr>
        </p:nvSpPr>
        <p:spPr>
          <a:prstGeom prst="rect">
            <a:avLst/>
          </a:prstGeom>
          <a:blipFill>
            <a:blip r:embed="rId2"/>
          </a:blipFill>
          <a:ln w="101600" cap="rnd"/>
        </p:spPr>
        <p:txBody>
          <a:bodyPr anchor="ctr"/>
          <a:lstStyle/>
          <a:p>
            <a:pPr algn="ctr">
              <a:spcBef>
                <a:spcPts val="0"/>
              </a:spcBef>
              <a:defRPr sz="2400" cap="none">
                <a:solidFill>
                  <a:srgbClr val="FFFFFF"/>
                </a:solidFill>
                <a:latin typeface="DIN Alternate"/>
                <a:ea typeface="DIN Alternate"/>
                <a:cs typeface="DIN Alternate"/>
                <a:sym typeface="DIN Alternate"/>
              </a:defRPr>
            </a:pPr>
            <a:r>
              <a:rPr sz="2700"/>
              <a:t>Prognostic Awareness</a:t>
            </a:r>
            <a:r>
              <a:t> : Key to Primary Palliative Discussions</a:t>
            </a:r>
          </a:p>
        </p:txBody>
      </p:sp>
      <p:sp>
        <p:nvSpPr>
          <p:cNvPr id="264" name="Definition of Prognostic Awareness: The patient’s or family’s capacity to integrate the likely disease trajectory with the prognosis."/>
          <p:cNvSpPr txBox="1">
            <a:spLocks noGrp="1"/>
          </p:cNvSpPr>
          <p:nvPr>
            <p:ph type="body" idx="1"/>
          </p:nvPr>
        </p:nvSpPr>
        <p:spPr>
          <a:xfrm>
            <a:off x="571500" y="1809750"/>
            <a:ext cx="11861800" cy="7226300"/>
          </a:xfrm>
          <a:prstGeom prst="rect">
            <a:avLst/>
          </a:prstGeom>
        </p:spPr>
        <p:txBody>
          <a:bodyPr/>
          <a:lstStyle>
            <a:lvl1pPr>
              <a:defRPr sz="3000">
                <a:solidFill>
                  <a:schemeClr val="accent1">
                    <a:hueOff val="147319"/>
                    <a:satOff val="13526"/>
                    <a:lumOff val="-23026"/>
                  </a:schemeClr>
                </a:solidFill>
              </a:defRPr>
            </a:lvl1pPr>
          </a:lstStyle>
          <a:p>
            <a:r>
              <a:t>Definition of Prognostic Awareness: The patient’s or family’s capacity to integrate the likely disease trajectory with the prognosis.</a:t>
            </a:r>
          </a:p>
        </p:txBody>
      </p:sp>
      <p:sp>
        <p:nvSpPr>
          <p:cNvPr id="265" name="Oval"/>
          <p:cNvSpPr/>
          <p:nvPr/>
        </p:nvSpPr>
        <p:spPr>
          <a:xfrm>
            <a:off x="749459" y="5731437"/>
            <a:ext cx="734851" cy="723901"/>
          </a:xfrm>
          <a:prstGeom prst="ellipse">
            <a:avLst/>
          </a:prstGeom>
          <a:solidFill>
            <a:schemeClr val="accent3">
              <a:hueOff val="278599"/>
              <a:satOff val="19149"/>
              <a:lumOff val="6862"/>
            </a:schemeClr>
          </a:solidFill>
          <a:ln w="12700">
            <a:miter lim="400000"/>
          </a:ln>
        </p:spPr>
        <p:txBody>
          <a:bodyPr lIns="50800" tIns="50800" rIns="50800" bIns="50800" anchor="ctr"/>
          <a:lstStyle/>
          <a:p>
            <a:pPr algn="ctr">
              <a:spcBef>
                <a:spcPts val="0"/>
              </a:spcBef>
              <a:defRPr sz="2400" i="0" spc="0">
                <a:solidFill>
                  <a:srgbClr val="FFFFFF"/>
                </a:solidFill>
                <a:latin typeface="DIN Alternate"/>
                <a:ea typeface="DIN Alternate"/>
                <a:cs typeface="DIN Alternate"/>
                <a:sym typeface="DIN Alternate"/>
              </a:defRPr>
            </a:pPr>
            <a:endParaRPr/>
          </a:p>
        </p:txBody>
      </p:sp>
      <p:sp>
        <p:nvSpPr>
          <p:cNvPr id="266" name="Oval"/>
          <p:cNvSpPr/>
          <p:nvPr/>
        </p:nvSpPr>
        <p:spPr>
          <a:xfrm>
            <a:off x="5224135" y="5731437"/>
            <a:ext cx="734851" cy="723901"/>
          </a:xfrm>
          <a:prstGeom prst="ellipse">
            <a:avLst/>
          </a:prstGeom>
          <a:solidFill>
            <a:schemeClr val="accent3">
              <a:hueOff val="278599"/>
              <a:satOff val="19149"/>
              <a:lumOff val="6862"/>
            </a:schemeClr>
          </a:solidFill>
          <a:ln w="12700">
            <a:miter lim="400000"/>
          </a:ln>
        </p:spPr>
        <p:txBody>
          <a:bodyPr lIns="50800" tIns="50800" rIns="50800" bIns="50800" anchor="ctr"/>
          <a:lstStyle/>
          <a:p>
            <a:pPr algn="ctr">
              <a:spcBef>
                <a:spcPts val="0"/>
              </a:spcBef>
              <a:defRPr sz="2400" i="0" spc="0">
                <a:solidFill>
                  <a:srgbClr val="FFFFFF"/>
                </a:solidFill>
                <a:latin typeface="DIN Alternate"/>
                <a:ea typeface="DIN Alternate"/>
                <a:cs typeface="DIN Alternate"/>
                <a:sym typeface="DIN Alternate"/>
              </a:defRPr>
            </a:pPr>
            <a:endParaRPr/>
          </a:p>
        </p:txBody>
      </p:sp>
      <p:sp>
        <p:nvSpPr>
          <p:cNvPr id="267" name="Line"/>
          <p:cNvSpPr/>
          <p:nvPr/>
        </p:nvSpPr>
        <p:spPr>
          <a:xfrm flipV="1">
            <a:off x="1372572" y="4126564"/>
            <a:ext cx="1986524" cy="1734992"/>
          </a:xfrm>
          <a:prstGeom prst="line">
            <a:avLst/>
          </a:prstGeom>
          <a:ln w="25400">
            <a:solidFill>
              <a:srgbClr val="747676"/>
            </a:solidFill>
            <a:miter lim="400000"/>
          </a:ln>
        </p:spPr>
        <p:txBody>
          <a:bodyPr lIns="50800" tIns="50800" rIns="50800" bIns="50800" anchor="ctr"/>
          <a:lstStyle/>
          <a:p>
            <a:pPr algn="ctr">
              <a:spcBef>
                <a:spcPts val="0"/>
              </a:spcBef>
              <a:defRPr sz="2400" i="0" spc="0">
                <a:latin typeface="DIN Alternate"/>
                <a:ea typeface="DIN Alternate"/>
                <a:cs typeface="DIN Alternate"/>
                <a:sym typeface="DIN Alternate"/>
              </a:defRPr>
            </a:pPr>
            <a:endParaRPr/>
          </a:p>
        </p:txBody>
      </p:sp>
      <p:sp>
        <p:nvSpPr>
          <p:cNvPr id="268" name="Realism"/>
          <p:cNvSpPr txBox="1"/>
          <p:nvPr/>
        </p:nvSpPr>
        <p:spPr>
          <a:xfrm>
            <a:off x="4831963" y="4584699"/>
            <a:ext cx="1260514"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chemeClr val="accent5">
                    <a:lumOff val="-12830"/>
                  </a:schemeClr>
                </a:solidFill>
              </a:defRPr>
            </a:lvl1pPr>
          </a:lstStyle>
          <a:p>
            <a:r>
              <a:t>Realism</a:t>
            </a:r>
          </a:p>
        </p:txBody>
      </p:sp>
      <p:sp>
        <p:nvSpPr>
          <p:cNvPr id="269" name="Hope"/>
          <p:cNvSpPr txBox="1"/>
          <p:nvPr/>
        </p:nvSpPr>
        <p:spPr>
          <a:xfrm>
            <a:off x="1071924" y="4584699"/>
            <a:ext cx="863513"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chemeClr val="accent5">
                    <a:lumOff val="-12830"/>
                  </a:schemeClr>
                </a:solidFill>
              </a:defRPr>
            </a:lvl1pPr>
          </a:lstStyle>
          <a:p>
            <a:r>
              <a:t>Hope</a:t>
            </a:r>
          </a:p>
        </p:txBody>
      </p:sp>
      <p:sp>
        <p:nvSpPr>
          <p:cNvPr id="270" name="Line"/>
          <p:cNvSpPr/>
          <p:nvPr/>
        </p:nvSpPr>
        <p:spPr>
          <a:xfrm flipH="1" flipV="1">
            <a:off x="3348967" y="4129308"/>
            <a:ext cx="1993512" cy="1715511"/>
          </a:xfrm>
          <a:prstGeom prst="line">
            <a:avLst/>
          </a:prstGeom>
          <a:ln w="25400">
            <a:solidFill>
              <a:srgbClr val="747676"/>
            </a:solidFill>
            <a:miter lim="400000"/>
          </a:ln>
        </p:spPr>
        <p:txBody>
          <a:bodyPr lIns="50800" tIns="50800" rIns="50800" bIns="50800" anchor="ctr"/>
          <a:lstStyle/>
          <a:p>
            <a:pPr algn="ctr">
              <a:spcBef>
                <a:spcPts val="0"/>
              </a:spcBef>
              <a:defRPr sz="2400" i="0" spc="0">
                <a:latin typeface="DIN Alternate"/>
                <a:ea typeface="DIN Alternate"/>
                <a:cs typeface="DIN Alternate"/>
                <a:sym typeface="DIN Alternate"/>
              </a:defRPr>
            </a:pPr>
            <a:endParaRPr/>
          </a:p>
        </p:txBody>
      </p:sp>
      <p:sp>
        <p:nvSpPr>
          <p:cNvPr id="271" name="Double Arrow"/>
          <p:cNvSpPr/>
          <p:nvPr/>
        </p:nvSpPr>
        <p:spPr>
          <a:xfrm>
            <a:off x="1566315" y="6818669"/>
            <a:ext cx="3465516" cy="357903"/>
          </a:xfrm>
          <a:prstGeom prst="leftRightArrow">
            <a:avLst>
              <a:gd name="adj1" fmla="val 32000"/>
              <a:gd name="adj2" fmla="val 156132"/>
            </a:avLst>
          </a:prstGeom>
          <a:solidFill>
            <a:schemeClr val="accent1">
              <a:hueOff val="147319"/>
              <a:satOff val="13526"/>
              <a:lumOff val="-23026"/>
            </a:schemeClr>
          </a:solidFill>
          <a:ln w="12700">
            <a:miter lim="400000"/>
          </a:ln>
        </p:spPr>
        <p:txBody>
          <a:bodyPr lIns="50800" tIns="50800" rIns="50800" bIns="50800" anchor="ctr"/>
          <a:lstStyle/>
          <a:p>
            <a:pPr algn="ctr">
              <a:spcBef>
                <a:spcPts val="0"/>
              </a:spcBef>
              <a:defRPr sz="2400" i="0" spc="0">
                <a:solidFill>
                  <a:srgbClr val="FFFFFF"/>
                </a:solidFill>
                <a:latin typeface="DIN Alternate"/>
                <a:ea typeface="DIN Alternate"/>
                <a:cs typeface="DIN Alternate"/>
                <a:sym typeface="DIN Alternate"/>
              </a:defRPr>
            </a:pPr>
            <a:endParaRPr/>
          </a:p>
        </p:txBody>
      </p:sp>
      <p:sp>
        <p:nvSpPr>
          <p:cNvPr id="272" name="Vicki A. Jackson, MD, MPH et. al. The Cultivation of Prognostic Awareness Through Early Palliative Care IN the Ambulatory Setting: a Communication Guide. J Pall Med.Vol.16:8.2013"/>
          <p:cNvSpPr txBox="1"/>
          <p:nvPr/>
        </p:nvSpPr>
        <p:spPr>
          <a:xfrm>
            <a:off x="645642" y="8389061"/>
            <a:ext cx="6378760"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100" i="0" spc="11">
                <a:solidFill>
                  <a:srgbClr val="000000"/>
                </a:solidFill>
              </a:defRPr>
            </a:lvl1pPr>
          </a:lstStyle>
          <a:p>
            <a:r>
              <a:t>Vicki A. Jackson, MD, MPH et. al. The Cultivation of Prognostic Awareness Through Early Palliative Care IN the Ambulatory Setting: a Communication Guide. J Pall Med.Vol.16:8.2013</a:t>
            </a:r>
          </a:p>
        </p:txBody>
      </p:sp>
      <p:sp>
        <p:nvSpPr>
          <p:cNvPr id="273" name="Patients and families integrate information both cognitively and emotionally"/>
          <p:cNvSpPr txBox="1"/>
          <p:nvPr/>
        </p:nvSpPr>
        <p:spPr>
          <a:xfrm>
            <a:off x="6995226" y="4470459"/>
            <a:ext cx="5290061" cy="23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11162" indent="-411162">
              <a:buSzPct val="75000"/>
              <a:buFont typeface="Zapf Dingbats"/>
              <a:buChar char="➤"/>
              <a:defRPr sz="3200" i="0" spc="32">
                <a:solidFill>
                  <a:schemeClr val="accent1">
                    <a:hueOff val="147319"/>
                    <a:satOff val="13526"/>
                    <a:lumOff val="-23026"/>
                  </a:schemeClr>
                </a:solidFill>
              </a:defRPr>
            </a:lvl1pPr>
          </a:lstStyle>
          <a:p>
            <a:r>
              <a:t>Patients and families integrate information both cognitively and emotionally</a:t>
            </a:r>
          </a:p>
        </p:txBody>
      </p:sp>
      <p:sp>
        <p:nvSpPr>
          <p:cNvPr id="274" name="Cultivating Prognostic Awareness"/>
          <p:cNvSpPr txBox="1"/>
          <p:nvPr/>
        </p:nvSpPr>
        <p:spPr>
          <a:xfrm>
            <a:off x="1235552" y="3539562"/>
            <a:ext cx="4406442" cy="482601"/>
          </a:xfrm>
          <a:prstGeom prst="rect">
            <a:avLst/>
          </a:prstGeom>
          <a:solidFill>
            <a:schemeClr val="accent1">
              <a:hueOff val="147319"/>
              <a:satOff val="13526"/>
              <a:lumOff val="-2302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spcBef>
                <a:spcPts val="1800"/>
              </a:spcBef>
              <a:defRPr sz="2500" i="0" spc="0">
                <a:solidFill>
                  <a:srgbClr val="FFFFFF"/>
                </a:solidFill>
                <a:latin typeface="Times"/>
                <a:ea typeface="Times"/>
                <a:cs typeface="Times"/>
                <a:sym typeface="Times"/>
              </a:defRPr>
            </a:lvl1pPr>
          </a:lstStyle>
          <a:p>
            <a:r>
              <a:t>Cultivating Prognostic Awareness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277" name="Title"/>
          <p:cNvSpPr txBox="1">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278" name="Look For Triggers for Discussion…"/>
          <p:cNvSpPr txBox="1">
            <a:spLocks noGrp="1"/>
          </p:cNvSpPr>
          <p:nvPr>
            <p:ph type="body" idx="1"/>
          </p:nvPr>
        </p:nvSpPr>
        <p:spPr>
          <a:prstGeom prst="rect">
            <a:avLst/>
          </a:prstGeom>
        </p:spPr>
        <p:txBody>
          <a:bodyPr/>
          <a:lstStyle/>
          <a:p>
            <a:pPr marL="0" indent="0" algn="ctr">
              <a:buSzTx/>
              <a:buFontTx/>
              <a:buNone/>
              <a:defRPr u="sng">
                <a:solidFill>
                  <a:schemeClr val="accent1">
                    <a:hueOff val="147319"/>
                    <a:satOff val="13526"/>
                    <a:lumOff val="-23026"/>
                  </a:schemeClr>
                </a:solidFill>
              </a:defRPr>
            </a:pPr>
            <a:r>
              <a:t>Look For Triggers for Discussion</a:t>
            </a:r>
          </a:p>
          <a:p>
            <a:pPr lvl="1">
              <a:defRPr>
                <a:solidFill>
                  <a:schemeClr val="accent1">
                    <a:hueOff val="147319"/>
                    <a:satOff val="13526"/>
                    <a:lumOff val="-23026"/>
                  </a:schemeClr>
                </a:solidFill>
              </a:defRPr>
            </a:pPr>
            <a:r>
              <a:t>Increased symptom burden or decreased quality of life</a:t>
            </a:r>
          </a:p>
          <a:p>
            <a:pPr lvl="1">
              <a:defRPr>
                <a:solidFill>
                  <a:schemeClr val="accent1">
                    <a:hueOff val="147319"/>
                    <a:satOff val="13526"/>
                    <a:lumOff val="-23026"/>
                  </a:schemeClr>
                </a:solidFill>
              </a:defRPr>
            </a:pPr>
            <a:r>
              <a:t>Significant decrease in functional capacity (Loss of ADLs, Falls, Transitions in living situation)</a:t>
            </a:r>
          </a:p>
          <a:p>
            <a:pPr lvl="1">
              <a:defRPr>
                <a:solidFill>
                  <a:schemeClr val="accent1">
                    <a:hueOff val="147319"/>
                    <a:satOff val="13526"/>
                    <a:lumOff val="-23026"/>
                  </a:schemeClr>
                </a:solidFill>
              </a:defRPr>
            </a:pPr>
            <a:r>
              <a:t>Worsening HF: recurrent hospitalizations</a:t>
            </a:r>
          </a:p>
          <a:p>
            <a:pPr lvl="1">
              <a:defRPr>
                <a:solidFill>
                  <a:schemeClr val="accent1">
                    <a:hueOff val="147319"/>
                    <a:satOff val="13526"/>
                    <a:lumOff val="-23026"/>
                  </a:schemeClr>
                </a:solidFill>
              </a:defRPr>
            </a:pPr>
            <a:r>
              <a:t>Serial increases in maintenance dose of diuretics</a:t>
            </a:r>
          </a:p>
          <a:p>
            <a:pPr lvl="1">
              <a:defRPr>
                <a:solidFill>
                  <a:schemeClr val="accent1">
                    <a:hueOff val="147319"/>
                    <a:satOff val="13526"/>
                    <a:lumOff val="-23026"/>
                  </a:schemeClr>
                </a:solidFill>
              </a:defRPr>
            </a:pPr>
            <a:r>
              <a:t>First or Recurrent ICD shocks for VT/VF</a:t>
            </a:r>
          </a:p>
          <a:p>
            <a:pPr lvl="1">
              <a:defRPr>
                <a:solidFill>
                  <a:schemeClr val="accent1">
                    <a:hueOff val="147319"/>
                    <a:satOff val="13526"/>
                    <a:lumOff val="-23026"/>
                  </a:schemeClr>
                </a:solidFill>
              </a:defRPr>
            </a:pPr>
            <a:r>
              <a:t>Initiation of intravenous inotropic therapy</a:t>
            </a:r>
          </a:p>
          <a:p>
            <a:pPr lvl="1">
              <a:defRPr>
                <a:solidFill>
                  <a:schemeClr val="accent1">
                    <a:hueOff val="147319"/>
                    <a:satOff val="13526"/>
                    <a:lumOff val="-23026"/>
                  </a:schemeClr>
                </a:solidFill>
              </a:defRPr>
            </a:pPr>
            <a:r>
              <a:t>Consideration of renal replacement therapy </a:t>
            </a:r>
          </a:p>
        </p:txBody>
      </p:sp>
      <p:sp>
        <p:nvSpPr>
          <p:cNvPr id="279" name="Keys to Primary Palliative Discussions: WHEN TO START"/>
          <p:cNvSpPr/>
          <p:nvPr/>
        </p:nvSpPr>
        <p:spPr>
          <a:xfrm>
            <a:off x="571500" y="723900"/>
            <a:ext cx="11861800" cy="723900"/>
          </a:xfrm>
          <a:prstGeom prst="rect">
            <a:avLst/>
          </a:prstGeom>
          <a:blipFill>
            <a:blip r:embed="rId2"/>
          </a:blip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a:spcBef>
                <a:spcPts val="0"/>
              </a:spcBef>
              <a:defRPr sz="2400" i="0" spc="0">
                <a:solidFill>
                  <a:srgbClr val="FFFFFF"/>
                </a:solidFill>
                <a:latin typeface="DIN Alternate"/>
                <a:ea typeface="DIN Alternate"/>
                <a:cs typeface="DIN Alternate"/>
                <a:sym typeface="DIN Alternate"/>
              </a:defRPr>
            </a:lvl1pPr>
          </a:lstStyle>
          <a:p>
            <a:r>
              <a:t>Keys to Primary Palliative Discussions: WHEN TO START</a:t>
            </a:r>
          </a:p>
        </p:txBody>
      </p:sp>
      <p:sp>
        <p:nvSpPr>
          <p:cNvPr id="280" name="Circulation. 2012 Apr 17; 125(15): 1928–1952"/>
          <p:cNvSpPr txBox="1"/>
          <p:nvPr/>
        </p:nvSpPr>
        <p:spPr>
          <a:xfrm>
            <a:off x="8941685" y="8618393"/>
            <a:ext cx="3186532" cy="275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355600">
              <a:spcBef>
                <a:spcPts val="0"/>
              </a:spcBef>
              <a:defRPr sz="1200" spc="0">
                <a:solidFill>
                  <a:srgbClr val="000000"/>
                </a:solidFill>
                <a:latin typeface="Helvetica Neue"/>
                <a:ea typeface="Helvetica Neue"/>
                <a:cs typeface="Helvetica Neue"/>
                <a:sym typeface="Helvetica Neue"/>
              </a:defRPr>
            </a:lvl1pPr>
          </a:lstStyle>
          <a:p>
            <a:pPr>
              <a:defRPr b="1" i="0"/>
            </a:pPr>
            <a:r>
              <a:rPr b="0" i="1"/>
              <a:t>Circulation. 2012 Apr 17; 125(15): 1928–1952</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283" name="PROGNOSTICATION IN HEART FAILURE"/>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PROGNOSTICATION IN HEART FAILURE</a:t>
            </a:r>
          </a:p>
        </p:txBody>
      </p:sp>
      <p:sp>
        <p:nvSpPr>
          <p:cNvPr id="284" name="Challenges for providing accurate 6-12 month mortality…"/>
          <p:cNvSpPr txBox="1">
            <a:spLocks noGrp="1"/>
          </p:cNvSpPr>
          <p:nvPr>
            <p:ph type="body" idx="1"/>
          </p:nvPr>
        </p:nvSpPr>
        <p:spPr>
          <a:prstGeom prst="rect">
            <a:avLst/>
          </a:prstGeom>
        </p:spPr>
        <p:txBody>
          <a:bodyPr/>
          <a:lstStyle/>
          <a:p>
            <a:pPr marL="0" indent="0" algn="ctr">
              <a:buSzTx/>
              <a:buFontTx/>
              <a:buNone/>
              <a:defRPr b="1">
                <a:solidFill>
                  <a:schemeClr val="accent1">
                    <a:hueOff val="147319"/>
                    <a:satOff val="13526"/>
                    <a:lumOff val="-23026"/>
                  </a:schemeClr>
                </a:solidFill>
              </a:defRPr>
            </a:pPr>
            <a:r>
              <a:rPr dirty="0"/>
              <a:t>Challenges for providing accurate 6-12 month mortality</a:t>
            </a:r>
          </a:p>
          <a:p>
            <a:pPr marL="0" indent="0" algn="ctr">
              <a:buSzTx/>
              <a:buFontTx/>
              <a:buNone/>
              <a:defRPr b="1">
                <a:solidFill>
                  <a:schemeClr val="accent1">
                    <a:hueOff val="147319"/>
                    <a:satOff val="13526"/>
                    <a:lumOff val="-23026"/>
                  </a:schemeClr>
                </a:solidFill>
              </a:defRPr>
            </a:pPr>
            <a:endParaRPr dirty="0"/>
          </a:p>
          <a:p>
            <a:pPr>
              <a:defRPr>
                <a:solidFill>
                  <a:schemeClr val="accent1">
                    <a:hueOff val="147319"/>
                    <a:satOff val="13526"/>
                    <a:lumOff val="-23026"/>
                  </a:schemeClr>
                </a:solidFill>
              </a:defRPr>
            </a:pPr>
            <a:r>
              <a:rPr dirty="0"/>
              <a:t>The high incidence of sudden death along the HF disease trajectory (25-50%)</a:t>
            </a:r>
          </a:p>
          <a:p>
            <a:pPr>
              <a:defRPr>
                <a:solidFill>
                  <a:schemeClr val="accent1">
                    <a:hueOff val="147319"/>
                    <a:satOff val="13526"/>
                    <a:lumOff val="-23026"/>
                  </a:schemeClr>
                </a:solidFill>
              </a:defRPr>
            </a:pPr>
            <a:r>
              <a:rPr dirty="0"/>
              <a:t>Disparities in the application of evidence-based treatment guideline constituting Optimal Medical Management (OMM)</a:t>
            </a:r>
          </a:p>
          <a:p>
            <a:pPr>
              <a:defRPr>
                <a:solidFill>
                  <a:schemeClr val="accent1">
                    <a:hueOff val="147319"/>
                    <a:satOff val="13526"/>
                    <a:lumOff val="-23026"/>
                  </a:schemeClr>
                </a:solidFill>
              </a:defRPr>
            </a:pPr>
            <a:r>
              <a:rPr dirty="0"/>
              <a:t>Inter-observer differences in the NYHA classification </a:t>
            </a:r>
          </a:p>
          <a:p>
            <a:pPr>
              <a:defRPr>
                <a:solidFill>
                  <a:schemeClr val="accent1">
                    <a:hueOff val="147319"/>
                    <a:satOff val="13526"/>
                    <a:lumOff val="-23026"/>
                  </a:schemeClr>
                </a:solidFill>
              </a:defRPr>
            </a:pPr>
            <a:r>
              <a:rPr dirty="0" err="1"/>
              <a:t>Heterogenous</a:t>
            </a:r>
            <a:r>
              <a:rPr dirty="0"/>
              <a:t> study populations in the HF literature</a:t>
            </a:r>
          </a:p>
        </p:txBody>
      </p:sp>
      <p:sp>
        <p:nvSpPr>
          <p:cNvPr id="285" name="Reisfield MD, Prognostications Heart Failure, Palliative Medicine Fast Facts #143, https://www.mypcnow.org/blank-fj2d4, visited 2/16/19"/>
          <p:cNvSpPr txBox="1"/>
          <p:nvPr/>
        </p:nvSpPr>
        <p:spPr>
          <a:xfrm>
            <a:off x="2921875" y="8553450"/>
            <a:ext cx="9157455"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00" spc="12">
                <a:solidFill>
                  <a:srgbClr val="000000"/>
                </a:solidFill>
              </a:defRPr>
            </a:pPr>
            <a:r>
              <a:rPr i="0" dirty="0" err="1"/>
              <a:t>Reisfield</a:t>
            </a:r>
            <a:r>
              <a:rPr i="0" dirty="0"/>
              <a:t> MD</a:t>
            </a:r>
            <a:r>
              <a:rPr dirty="0"/>
              <a:t>, Prognostications Heart Failure, </a:t>
            </a:r>
            <a:r>
              <a:rPr i="0" dirty="0"/>
              <a:t>Palliative Medicine Fast Facts #143, </a:t>
            </a:r>
            <a:r>
              <a:rPr u="sng" dirty="0">
                <a:hlinkClick r:id="rId3"/>
              </a:rPr>
              <a:t>https://www.mypcnow.org/blank-fj2d4</a:t>
            </a:r>
            <a:r>
              <a:rPr i="0" dirty="0"/>
              <a:t>, visited 2/16/19</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88" name="PROGNOSTICATION IN HEART FAILURE: Evolving Intervention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3000"/>
              <a:t>PROGNOSTICATION IN HEART FAILURE</a:t>
            </a:r>
            <a:r>
              <a:t>: </a:t>
            </a:r>
            <a:r>
              <a:rPr sz="2800"/>
              <a:t>Evolving Interventions</a:t>
            </a:r>
          </a:p>
        </p:txBody>
      </p:sp>
      <p:sp>
        <p:nvSpPr>
          <p:cNvPr id="289" name="Expanding Options for those with “End Stage” Heart Failure…"/>
          <p:cNvSpPr txBox="1">
            <a:spLocks noGrp="1"/>
          </p:cNvSpPr>
          <p:nvPr>
            <p:ph type="body" idx="1"/>
          </p:nvPr>
        </p:nvSpPr>
        <p:spPr>
          <a:xfrm>
            <a:off x="571500" y="1803400"/>
            <a:ext cx="11861800" cy="7706668"/>
          </a:xfrm>
          <a:prstGeom prst="rect">
            <a:avLst/>
          </a:prstGeom>
        </p:spPr>
        <p:txBody>
          <a:bodyPr/>
          <a:lstStyle/>
          <a:p>
            <a:pPr marL="0" indent="0" algn="ctr">
              <a:buSzTx/>
              <a:buFontTx/>
              <a:buNone/>
              <a:defRPr sz="3300" b="1">
                <a:solidFill>
                  <a:schemeClr val="accent1">
                    <a:hueOff val="147319"/>
                    <a:satOff val="13526"/>
                    <a:lumOff val="-23026"/>
                  </a:schemeClr>
                </a:solidFill>
                <a:latin typeface="Times"/>
                <a:ea typeface="Times"/>
                <a:cs typeface="Times"/>
                <a:sym typeface="Times"/>
              </a:defRPr>
            </a:pPr>
            <a:r>
              <a:t>Expanding Options for those with “End Stage” Heart Failure</a:t>
            </a:r>
          </a:p>
          <a:p>
            <a:pPr marL="0" indent="0" algn="ctr">
              <a:buSzTx/>
              <a:buFontTx/>
              <a:buNone/>
              <a:defRPr sz="3000" b="1">
                <a:solidFill>
                  <a:schemeClr val="accent1">
                    <a:hueOff val="147319"/>
                    <a:satOff val="13526"/>
                    <a:lumOff val="-23026"/>
                  </a:schemeClr>
                </a:solidFill>
                <a:latin typeface="Times"/>
                <a:ea typeface="Times"/>
                <a:cs typeface="Times"/>
                <a:sym typeface="Times"/>
              </a:defRPr>
            </a:pPr>
            <a:endParaRPr/>
          </a:p>
          <a:p>
            <a:pPr marL="542192" indent="-542192">
              <a:defRPr sz="2600">
                <a:solidFill>
                  <a:schemeClr val="accent1">
                    <a:hueOff val="147319"/>
                    <a:satOff val="13526"/>
                    <a:lumOff val="-23026"/>
                  </a:schemeClr>
                </a:solidFill>
                <a:latin typeface="Times"/>
                <a:ea typeface="Times"/>
                <a:cs typeface="Times"/>
                <a:sym typeface="Times"/>
              </a:defRPr>
            </a:pPr>
            <a:r>
              <a:rPr sz="3000"/>
              <a:t>Medical Approaches: Optimal Medical Management (OMM), Inotropic Support </a:t>
            </a:r>
            <a:r>
              <a:rPr sz="1600"/>
              <a:t>(of note: original studies showing increased risk of sudden death performed prior to era of commonly utilized AICD)</a:t>
            </a:r>
          </a:p>
          <a:p>
            <a:pPr>
              <a:defRPr sz="3000">
                <a:solidFill>
                  <a:schemeClr val="accent1">
                    <a:hueOff val="147319"/>
                    <a:satOff val="13526"/>
                    <a:lumOff val="-23026"/>
                  </a:schemeClr>
                </a:solidFill>
                <a:latin typeface="Times"/>
                <a:ea typeface="Times"/>
                <a:cs typeface="Times"/>
                <a:sym typeface="Times"/>
              </a:defRPr>
            </a:pPr>
            <a:r>
              <a:t>Surgical Approaches: Revascularization, Mitral Valve Repair, TAVR, Mechanical Circulatory Support, Transplant</a:t>
            </a:r>
          </a:p>
          <a:p>
            <a:pPr>
              <a:defRPr sz="3000">
                <a:solidFill>
                  <a:schemeClr val="accent1">
                    <a:hueOff val="147319"/>
                    <a:satOff val="13526"/>
                    <a:lumOff val="-23026"/>
                  </a:schemeClr>
                </a:solidFill>
                <a:latin typeface="Times"/>
                <a:ea typeface="Times"/>
                <a:cs typeface="Times"/>
                <a:sym typeface="Times"/>
              </a:defRPr>
            </a:pPr>
            <a:r>
              <a:t>Regenerative Approaches: Cell-Based Therapy, Gene Therapy</a:t>
            </a:r>
          </a:p>
          <a:p>
            <a:pPr>
              <a:defRPr sz="3000">
                <a:solidFill>
                  <a:schemeClr val="accent1">
                    <a:hueOff val="147319"/>
                    <a:satOff val="13526"/>
                    <a:lumOff val="-23026"/>
                  </a:schemeClr>
                </a:solidFill>
                <a:latin typeface="Times"/>
                <a:ea typeface="Times"/>
                <a:cs typeface="Times"/>
                <a:sym typeface="Times"/>
              </a:defRPr>
            </a:pPr>
            <a:r>
              <a:t>Improving Techniques for Palliative Symptom Management</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92" name="PROGNOSTICATION IN HEART FAILURE"/>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PROGNOSTICATION IN HEART FAILURE</a:t>
            </a:r>
          </a:p>
        </p:txBody>
      </p:sp>
      <p:sp>
        <p:nvSpPr>
          <p:cNvPr id="293" name="One Year Mortality for NYHA Classes:…"/>
          <p:cNvSpPr txBox="1">
            <a:spLocks noGrp="1"/>
          </p:cNvSpPr>
          <p:nvPr>
            <p:ph type="body" idx="1"/>
          </p:nvPr>
        </p:nvSpPr>
        <p:spPr>
          <a:prstGeom prst="rect">
            <a:avLst/>
          </a:prstGeom>
        </p:spPr>
        <p:txBody>
          <a:bodyPr/>
          <a:lstStyle/>
          <a:p>
            <a:pPr marL="404113" indent="-404113" defTabSz="502412">
              <a:spcBef>
                <a:spcPts val="1500"/>
              </a:spcBef>
              <a:defRPr sz="2752">
                <a:solidFill>
                  <a:schemeClr val="accent1">
                    <a:hueOff val="147319"/>
                    <a:satOff val="13526"/>
                    <a:lumOff val="-23026"/>
                  </a:schemeClr>
                </a:solidFill>
              </a:defRPr>
            </a:pPr>
            <a:r>
              <a:t>One Year Mortality for NYHA Classes:</a:t>
            </a:r>
          </a:p>
          <a:p>
            <a:pPr marL="0" lvl="3" indent="884682" defTabSz="502412">
              <a:spcBef>
                <a:spcPts val="1500"/>
              </a:spcBef>
              <a:buSzTx/>
              <a:buFontTx/>
              <a:buNone/>
              <a:defRPr sz="1204">
                <a:solidFill>
                  <a:schemeClr val="accent1">
                    <a:hueOff val="147319"/>
                    <a:satOff val="13526"/>
                    <a:lumOff val="-23026"/>
                  </a:schemeClr>
                </a:solidFill>
              </a:defRPr>
            </a:pPr>
            <a:r>
              <a:t>(Based on data from the SUPPORT, Framingham, and IMPROVEMENT studies) </a:t>
            </a:r>
          </a:p>
          <a:p>
            <a:pPr marL="0" lvl="2" indent="589788" defTabSz="502412">
              <a:spcBef>
                <a:spcPts val="1500"/>
              </a:spcBef>
              <a:buSzTx/>
              <a:buFontTx/>
              <a:buNone/>
              <a:defRPr sz="2752">
                <a:solidFill>
                  <a:schemeClr val="accent1">
                    <a:hueOff val="147319"/>
                    <a:satOff val="13526"/>
                    <a:lumOff val="-23026"/>
                  </a:schemeClr>
                </a:solidFill>
              </a:defRPr>
            </a:pPr>
            <a:r>
              <a:rPr sz="2236"/>
              <a:t>Class II : 5-10% </a:t>
            </a:r>
            <a:r>
              <a:rPr sz="1720"/>
              <a:t>(mild symptoms, slight limitation during ordinary activity, no symptoms at rest)</a:t>
            </a:r>
            <a:endParaRPr sz="1548"/>
          </a:p>
          <a:p>
            <a:pPr marL="0" lvl="2" indent="589788" defTabSz="502412">
              <a:spcBef>
                <a:spcPts val="1500"/>
              </a:spcBef>
              <a:buSzTx/>
              <a:buFontTx/>
              <a:buNone/>
              <a:defRPr sz="2752">
                <a:solidFill>
                  <a:schemeClr val="accent1">
                    <a:hueOff val="147319"/>
                    <a:satOff val="13526"/>
                    <a:lumOff val="-23026"/>
                  </a:schemeClr>
                </a:solidFill>
              </a:defRPr>
            </a:pPr>
            <a:r>
              <a:rPr sz="2236"/>
              <a:t>Class III : 10-15%</a:t>
            </a:r>
            <a:r>
              <a:t> </a:t>
            </a:r>
            <a:r>
              <a:rPr sz="1720"/>
              <a:t>(moderate symptoms, physical activity is markedly limited) </a:t>
            </a:r>
          </a:p>
          <a:p>
            <a:pPr marL="0" lvl="2" indent="589788" defTabSz="502412">
              <a:spcBef>
                <a:spcPts val="1500"/>
              </a:spcBef>
              <a:buSzTx/>
              <a:buFontTx/>
              <a:buNone/>
              <a:defRPr sz="2752">
                <a:solidFill>
                  <a:schemeClr val="accent1">
                    <a:hueOff val="147319"/>
                    <a:satOff val="13526"/>
                    <a:lumOff val="-23026"/>
                  </a:schemeClr>
                </a:solidFill>
              </a:defRPr>
            </a:pPr>
            <a:r>
              <a:rPr sz="2236"/>
              <a:t>Class IV : 30-40%</a:t>
            </a:r>
            <a:r>
              <a:t> </a:t>
            </a:r>
            <a:r>
              <a:rPr sz="1720"/>
              <a:t>(severe symptoms that negate many activities and symptoms at rest)</a:t>
            </a:r>
            <a:endParaRPr sz="1548"/>
          </a:p>
          <a:p>
            <a:pPr marL="404113" indent="-404113" defTabSz="502412">
              <a:spcBef>
                <a:spcPts val="1500"/>
              </a:spcBef>
              <a:defRPr sz="2752">
                <a:solidFill>
                  <a:schemeClr val="accent1">
                    <a:hueOff val="147319"/>
                    <a:satOff val="13526"/>
                    <a:lumOff val="-23026"/>
                  </a:schemeClr>
                </a:solidFill>
              </a:defRPr>
            </a:pPr>
            <a:r>
              <a:t>General Predictors of Shorter One Year Mortality Rates</a:t>
            </a:r>
          </a:p>
          <a:p>
            <a:pPr marL="0" lvl="2" indent="589788" defTabSz="502412">
              <a:spcBef>
                <a:spcPts val="1500"/>
              </a:spcBef>
              <a:buSzTx/>
              <a:buFontTx/>
              <a:buNone/>
              <a:defRPr sz="2064">
                <a:solidFill>
                  <a:schemeClr val="accent1">
                    <a:hueOff val="147319"/>
                    <a:satOff val="13526"/>
                    <a:lumOff val="-23026"/>
                  </a:schemeClr>
                </a:solidFill>
              </a:defRPr>
            </a:pPr>
            <a:r>
              <a:t>Cardiac Hospitalizations: </a:t>
            </a:r>
            <a:r>
              <a:rPr sz="1720"/>
              <a:t>Triples the one year mortality rate (1 in 10 die in 30 days)</a:t>
            </a:r>
          </a:p>
          <a:p>
            <a:pPr marL="0" lvl="2" indent="589788" defTabSz="502412">
              <a:spcBef>
                <a:spcPts val="1500"/>
              </a:spcBef>
              <a:buSzTx/>
              <a:buFontTx/>
              <a:buNone/>
              <a:defRPr sz="2064">
                <a:solidFill>
                  <a:schemeClr val="accent1">
                    <a:hueOff val="147319"/>
                    <a:satOff val="13526"/>
                    <a:lumOff val="-23026"/>
                  </a:schemeClr>
                </a:solidFill>
              </a:defRPr>
            </a:pPr>
            <a:r>
              <a:t>Intolerance of optimal medical management </a:t>
            </a:r>
            <a:r>
              <a:rPr sz="1720"/>
              <a:t>(B-blockers, ACE-I, ARBs) increases 4 month mortality rate</a:t>
            </a:r>
          </a:p>
          <a:p>
            <a:pPr marL="0" lvl="2" indent="589788" defTabSz="502412">
              <a:spcBef>
                <a:spcPts val="1500"/>
              </a:spcBef>
              <a:buSzTx/>
              <a:buFontTx/>
              <a:buNone/>
              <a:defRPr sz="2064">
                <a:solidFill>
                  <a:schemeClr val="accent1">
                    <a:hueOff val="147319"/>
                    <a:satOff val="13526"/>
                    <a:lumOff val="-23026"/>
                  </a:schemeClr>
                </a:solidFill>
              </a:defRPr>
            </a:pPr>
            <a:r>
              <a:t>SBP&lt;100 : </a:t>
            </a:r>
            <a:r>
              <a:rPr sz="1720"/>
              <a:t>doubles one year mortality rate</a:t>
            </a:r>
          </a:p>
          <a:p>
            <a:pPr marL="0" lvl="2" indent="589788" defTabSz="502412">
              <a:spcBef>
                <a:spcPts val="1500"/>
              </a:spcBef>
              <a:buSzTx/>
              <a:buFontTx/>
              <a:buNone/>
              <a:defRPr sz="2064">
                <a:solidFill>
                  <a:schemeClr val="accent1">
                    <a:hueOff val="147319"/>
                    <a:satOff val="13526"/>
                    <a:lumOff val="-23026"/>
                  </a:schemeClr>
                </a:solidFill>
              </a:defRPr>
            </a:pPr>
            <a:r>
              <a:t>Other related conditions that increase one year mortality rate: </a:t>
            </a:r>
          </a:p>
          <a:p>
            <a:pPr marL="0" lvl="2" indent="589788" defTabSz="502412">
              <a:spcBef>
                <a:spcPts val="1500"/>
              </a:spcBef>
              <a:buSzTx/>
              <a:buFontTx/>
              <a:buNone/>
              <a:defRPr sz="2064">
                <a:solidFill>
                  <a:schemeClr val="accent1">
                    <a:hueOff val="147319"/>
                    <a:satOff val="13526"/>
                    <a:lumOff val="-23026"/>
                  </a:schemeClr>
                </a:solidFill>
              </a:defRPr>
            </a:pPr>
            <a:endParaRPr/>
          </a:p>
        </p:txBody>
      </p:sp>
      <p:graphicFrame>
        <p:nvGraphicFramePr>
          <p:cNvPr id="294" name="Table"/>
          <p:cNvGraphicFramePr/>
          <p:nvPr>
            <p:extLst>
              <p:ext uri="{D42A27DB-BD31-4B8C-83A1-F6EECF244321}">
                <p14:modId xmlns:p14="http://schemas.microsoft.com/office/powerpoint/2010/main" val="2069511631"/>
              </p:ext>
            </p:extLst>
          </p:nvPr>
        </p:nvGraphicFramePr>
        <p:xfrm>
          <a:off x="1680443" y="7508645"/>
          <a:ext cx="9934872" cy="795020"/>
        </p:xfrm>
        <a:graphic>
          <a:graphicData uri="http://schemas.openxmlformats.org/drawingml/2006/table">
            <a:tbl>
              <a:tblPr bandRow="1">
                <a:tableStyleId>{33BA23B1-9221-436E-865A-0063620EA4FD}</a:tableStyleId>
              </a:tblPr>
              <a:tblGrid>
                <a:gridCol w="3168869">
                  <a:extLst>
                    <a:ext uri="{9D8B030D-6E8A-4147-A177-3AD203B41FA5}">
                      <a16:colId xmlns:a16="http://schemas.microsoft.com/office/drawing/2014/main" xmlns="" val="20000"/>
                    </a:ext>
                  </a:extLst>
                </a:gridCol>
                <a:gridCol w="3487851">
                  <a:extLst>
                    <a:ext uri="{9D8B030D-6E8A-4147-A177-3AD203B41FA5}">
                      <a16:colId xmlns:a16="http://schemas.microsoft.com/office/drawing/2014/main" xmlns="" val="20001"/>
                    </a:ext>
                  </a:extLst>
                </a:gridCol>
                <a:gridCol w="3278152">
                  <a:extLst>
                    <a:ext uri="{9D8B030D-6E8A-4147-A177-3AD203B41FA5}">
                      <a16:colId xmlns:a16="http://schemas.microsoft.com/office/drawing/2014/main" xmlns="" val="20002"/>
                    </a:ext>
                  </a:extLst>
                </a:gridCol>
              </a:tblGrid>
              <a:tr h="0">
                <a:tc>
                  <a:txBody>
                    <a:bodyPr/>
                    <a:lstStyle/>
                    <a:p>
                      <a:pPr algn="ctr">
                        <a:defRPr sz="1800">
                          <a:solidFill>
                            <a:srgbClr val="000000"/>
                          </a:solidFill>
                        </a:defRPr>
                      </a:pPr>
                      <a:r>
                        <a:rPr>
                          <a:solidFill>
                            <a:schemeClr val="accent1">
                              <a:hueOff val="147319"/>
                              <a:satOff val="13526"/>
                              <a:lumOff val="-23026"/>
                            </a:schemeClr>
                          </a:solidFill>
                          <a:sym typeface="Iowan Old Style"/>
                        </a:rPr>
                        <a:t>Decreased EF&lt; 45%</a:t>
                      </a:r>
                    </a:p>
                  </a:txBody>
                  <a:tcPr marL="50800" marR="50800" marT="50800" marB="50800" anchor="ctr" horzOverflow="overflow"/>
                </a:tc>
                <a:tc>
                  <a:txBody>
                    <a:bodyPr/>
                    <a:lstStyle/>
                    <a:p>
                      <a:pPr algn="ctr">
                        <a:defRPr sz="1800">
                          <a:solidFill>
                            <a:srgbClr val="000000"/>
                          </a:solidFill>
                        </a:defRPr>
                      </a:pPr>
                      <a:r>
                        <a:rPr>
                          <a:solidFill>
                            <a:schemeClr val="accent1">
                              <a:hueOff val="147319"/>
                              <a:satOff val="13526"/>
                              <a:lumOff val="-23026"/>
                            </a:schemeClr>
                          </a:solidFill>
                          <a:sym typeface="Iowan Old Style"/>
                        </a:rPr>
                        <a:t>Ventricular Arrythmias</a:t>
                      </a:r>
                    </a:p>
                  </a:txBody>
                  <a:tcPr marL="50800" marR="50800" marT="50800" marB="50800" anchor="ctr" horzOverflow="overflow"/>
                </a:tc>
                <a:tc>
                  <a:txBody>
                    <a:bodyPr/>
                    <a:lstStyle/>
                    <a:p>
                      <a:pPr algn="ctr">
                        <a:defRPr sz="1800">
                          <a:solidFill>
                            <a:srgbClr val="000000"/>
                          </a:solidFill>
                        </a:defRPr>
                      </a:pPr>
                      <a:r>
                        <a:rPr>
                          <a:solidFill>
                            <a:schemeClr val="accent1">
                              <a:hueOff val="147319"/>
                              <a:satOff val="13526"/>
                              <a:lumOff val="-23026"/>
                            </a:schemeClr>
                          </a:solidFill>
                          <a:sym typeface="Iowan Old Style"/>
                        </a:rPr>
                        <a:t>Anemia</a:t>
                      </a:r>
                    </a:p>
                  </a:txBody>
                  <a:tcPr marL="50800" marR="50800" marT="50800" marB="50800" anchor="ctr" horzOverflow="overflow"/>
                </a:tc>
                <a:extLst>
                  <a:ext uri="{0D108BD9-81ED-4DB2-BD59-A6C34878D82A}">
                    <a16:rowId xmlns:a16="http://schemas.microsoft.com/office/drawing/2014/main" xmlns="" val="10000"/>
                  </a:ext>
                </a:extLst>
              </a:tr>
              <a:tr h="419100">
                <a:tc>
                  <a:txBody>
                    <a:bodyPr/>
                    <a:lstStyle/>
                    <a:p>
                      <a:pPr algn="ctr">
                        <a:defRPr sz="1800">
                          <a:solidFill>
                            <a:srgbClr val="000000"/>
                          </a:solidFill>
                        </a:defRPr>
                      </a:pPr>
                      <a:r>
                        <a:rPr>
                          <a:solidFill>
                            <a:schemeClr val="accent1">
                              <a:hueOff val="147319"/>
                              <a:satOff val="13526"/>
                              <a:lumOff val="-23026"/>
                            </a:schemeClr>
                          </a:solidFill>
                          <a:sym typeface="Iowan Old Style"/>
                        </a:rPr>
                        <a:t>Heart Rate &gt; 100</a:t>
                      </a:r>
                    </a:p>
                  </a:txBody>
                  <a:tcPr marL="50800" marR="50800" marT="50800" marB="50800" anchor="ctr" horzOverflow="overflow"/>
                </a:tc>
                <a:tc>
                  <a:txBody>
                    <a:bodyPr/>
                    <a:lstStyle/>
                    <a:p>
                      <a:pPr algn="ctr">
                        <a:defRPr sz="1800">
                          <a:solidFill>
                            <a:srgbClr val="000000"/>
                          </a:solidFill>
                        </a:defRPr>
                      </a:pPr>
                      <a:r>
                        <a:rPr>
                          <a:solidFill>
                            <a:schemeClr val="accent1">
                              <a:hueOff val="147319"/>
                              <a:satOff val="13526"/>
                              <a:lumOff val="-23026"/>
                            </a:schemeClr>
                          </a:solidFill>
                          <a:sym typeface="Iowan Old Style"/>
                        </a:rPr>
                        <a:t>Persistent Hyponatremia (&lt;136)</a:t>
                      </a:r>
                    </a:p>
                  </a:txBody>
                  <a:tcPr marL="50800" marR="50800" marT="50800" marB="50800" anchor="ctr" horzOverflow="overflow"/>
                </a:tc>
                <a:tc>
                  <a:txBody>
                    <a:bodyPr/>
                    <a:lstStyle/>
                    <a:p>
                      <a:pPr algn="ctr">
                        <a:defRPr sz="1800">
                          <a:solidFill>
                            <a:srgbClr val="000000"/>
                          </a:solidFill>
                        </a:defRPr>
                      </a:pPr>
                      <a:r>
                        <a:rPr dirty="0">
                          <a:solidFill>
                            <a:schemeClr val="accent1">
                              <a:hueOff val="147319"/>
                              <a:satOff val="13526"/>
                              <a:lumOff val="-23026"/>
                            </a:schemeClr>
                          </a:solidFill>
                          <a:sym typeface="Iowan Old Style"/>
                        </a:rPr>
                        <a:t>Creatinine &gt; 1.4</a:t>
                      </a:r>
                    </a:p>
                  </a:txBody>
                  <a:tcPr marL="50800" marR="50800" marT="50800" marB="50800" anchor="ctr" horzOverflow="overflow"/>
                </a:tc>
                <a:extLst>
                  <a:ext uri="{0D108BD9-81ED-4DB2-BD59-A6C34878D82A}">
                    <a16:rowId xmlns:a16="http://schemas.microsoft.com/office/drawing/2014/main" xmlns="" val="10001"/>
                  </a:ext>
                </a:extLst>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6" name="Title"/>
          <p:cNvSpPr txBox="1">
            <a:spLocks noGrp="1"/>
          </p:cNvSpPr>
          <p:nvPr>
            <p:ph type="title"/>
          </p:nvPr>
        </p:nvSpPr>
        <p:spPr>
          <a:prstGeom prst="rect">
            <a:avLst/>
          </a:prstGeom>
        </p:spPr>
        <p:txBody>
          <a:bodyPr anchor="ctr"/>
          <a:lstStyle/>
          <a:p>
            <a:pPr algn="l">
              <a:defRPr sz="2200"/>
            </a:pPr>
            <a:endParaRPr>
              <a:solidFill>
                <a:schemeClr val="accent1">
                  <a:hueOff val="147319"/>
                  <a:satOff val="13526"/>
                  <a:lumOff val="-23026"/>
                </a:schemeClr>
              </a:solidFill>
            </a:endParaRPr>
          </a:p>
        </p:txBody>
      </p:sp>
      <p:sp>
        <p:nvSpPr>
          <p:cNvPr id="177" name="No financial disclosures"/>
          <p:cNvSpPr txBox="1">
            <a:spLocks noGrp="1"/>
          </p:cNvSpPr>
          <p:nvPr>
            <p:ph type="body" sz="quarter" idx="1"/>
          </p:nvPr>
        </p:nvSpPr>
        <p:spPr>
          <a:xfrm>
            <a:off x="571500" y="6332115"/>
            <a:ext cx="11861800" cy="1966170"/>
          </a:xfrm>
          <a:prstGeom prst="rect">
            <a:avLst/>
          </a:prstGeom>
          <a:solidFill>
            <a:schemeClr val="accent3">
              <a:hueOff val="278599"/>
              <a:satOff val="19149"/>
              <a:lumOff val="6862"/>
            </a:schemeClr>
          </a:solidFill>
          <a:ln w="101600" cap="rnd"/>
        </p:spPr>
        <p:txBody>
          <a:bodyPr anchor="ctr"/>
          <a:lstStyle>
            <a:lvl1pPr>
              <a:lnSpc>
                <a:spcPct val="100000"/>
              </a:lnSpc>
              <a:defRPr sz="3200" i="0">
                <a:solidFill>
                  <a:srgbClr val="FFFFFF"/>
                </a:solidFill>
              </a:defRPr>
            </a:lvl1pPr>
          </a:lstStyle>
          <a:p>
            <a:r>
              <a:rPr dirty="0"/>
              <a:t>No financial disclosures</a:t>
            </a:r>
          </a:p>
        </p:txBody>
      </p:sp>
      <p:sp>
        <p:nvSpPr>
          <p:cNvPr id="178" name="W. Greg Mullinax, MD, FAAFP"/>
          <p:cNvSpPr txBox="1"/>
          <p:nvPr/>
        </p:nvSpPr>
        <p:spPr>
          <a:xfrm>
            <a:off x="3951236" y="1212198"/>
            <a:ext cx="5116308"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chemeClr val="accent1">
                    <a:hueOff val="147319"/>
                    <a:satOff val="13526"/>
                    <a:lumOff val="-23026"/>
                  </a:schemeClr>
                </a:solidFill>
              </a:defRPr>
            </a:lvl1pPr>
          </a:lstStyle>
          <a:p>
            <a:r>
              <a:t>W. Greg Mullinax, MD, FAAFP</a:t>
            </a:r>
          </a:p>
        </p:txBody>
      </p:sp>
      <p:sp>
        <p:nvSpPr>
          <p:cNvPr id="179" name="Dr. Greg Mullinax received his training in Family Medicine at Ventura County Medical Center in Ventura California prior to moving to Memphis in 2002 to begin working with Christ Community Health Services. He practiced full scope family medicine, including surgical obstetrics, for 14 years before deciding to pursue training in Palliative Medicine. He held the positions of Director of Women’s Health Services at Christ Community and Service Chief of Family Medicine at Regional One Health prior to joining Baptist Medical Group August 2017. He completed a fellowship in Hospice and Palliative Medicine at the University of Tennessee and is boarded in Family Medicine and Hospice and Palliative Medicine. He is the Director of Palliative Medicine at Baptist Memorial Hospital, Memphis. He is happily married to Dr. Clarice Mullinax and has two teenage children."/>
          <p:cNvSpPr txBox="1"/>
          <p:nvPr/>
        </p:nvSpPr>
        <p:spPr>
          <a:xfrm>
            <a:off x="1044009" y="1976928"/>
            <a:ext cx="10916782" cy="340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2" indent="457200">
              <a:spcBef>
                <a:spcPts val="0"/>
              </a:spcBef>
              <a:defRPr sz="1900" b="1" i="0" spc="0">
                <a:solidFill>
                  <a:schemeClr val="accent1">
                    <a:hueOff val="147319"/>
                    <a:satOff val="13526"/>
                    <a:lumOff val="-23026"/>
                  </a:schemeClr>
                </a:solidFill>
              </a:defRPr>
            </a:pPr>
            <a:r>
              <a:t>Dr. Greg Mullinax received his training in Family Medicine at Ventura County Medical Center in Ventura California prior to moving to Memphis in 2002 to begin working with Christ Community Health Services. He practiced full scope family medicine, including surgical obstetrics, for 14 years before deciding to pursue training in Palliative Medicine. He held the positions of Director of Women’s Health Services at Christ Community and Service Chief of Family Medicine at Regional One Health prior to joining Baptist Medical Group August 2017. He completed a fellowship in Hospice and Palliative Medicine at the University of Tennessee and is boarded in Family Medicine and Hospice and Palliative Medicine. He is the Director of Palliative Medicine at Baptist Memorial Hospital, Memphis. He is happily married to Dr. Clarice Mullinax and has two teenage children.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97" name="PROGNOSTICATION IN HEART FAILURE"/>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PROGNOSTICATION IN HEART FAILURE</a:t>
            </a:r>
          </a:p>
        </p:txBody>
      </p:sp>
      <p:sp>
        <p:nvSpPr>
          <p:cNvPr id="298" name="General Predictors of Shorter One Year Mortality Rates cont."/>
          <p:cNvSpPr txBox="1">
            <a:spLocks noGrp="1"/>
          </p:cNvSpPr>
          <p:nvPr>
            <p:ph type="body" idx="1"/>
          </p:nvPr>
        </p:nvSpPr>
        <p:spPr>
          <a:prstGeom prst="rect">
            <a:avLst/>
          </a:prstGeom>
        </p:spPr>
        <p:txBody>
          <a:bodyPr/>
          <a:lstStyle/>
          <a:p>
            <a:pPr>
              <a:defRPr>
                <a:solidFill>
                  <a:schemeClr val="accent1">
                    <a:hueOff val="147319"/>
                    <a:satOff val="13526"/>
                    <a:lumOff val="-23026"/>
                  </a:schemeClr>
                </a:solidFill>
              </a:defRPr>
            </a:pPr>
            <a:r>
              <a:t>General Predictors of Shorter One Year Mortality Rates </a:t>
            </a:r>
            <a:r>
              <a:rPr sz="2300"/>
              <a:t>cont.</a:t>
            </a:r>
            <a:endParaRPr sz="2000"/>
          </a:p>
          <a:p>
            <a:pPr marL="0" lvl="2" indent="685800">
              <a:buSzTx/>
              <a:buFontTx/>
              <a:buNone/>
              <a:defRPr sz="2400">
                <a:solidFill>
                  <a:schemeClr val="accent1">
                    <a:hueOff val="147319"/>
                    <a:satOff val="13526"/>
                    <a:lumOff val="-23026"/>
                  </a:schemeClr>
                </a:solidFill>
              </a:defRPr>
            </a:pPr>
            <a:endParaRPr sz="2000"/>
          </a:p>
          <a:p>
            <a:pPr marL="0" lvl="2" indent="685800">
              <a:buSzTx/>
              <a:buFontTx/>
              <a:buNone/>
              <a:defRPr sz="2400">
                <a:solidFill>
                  <a:schemeClr val="accent1">
                    <a:hueOff val="147319"/>
                    <a:satOff val="13526"/>
                    <a:lumOff val="-23026"/>
                  </a:schemeClr>
                </a:solidFill>
              </a:defRPr>
            </a:pPr>
            <a:endParaRPr sz="2000"/>
          </a:p>
        </p:txBody>
      </p:sp>
      <p:pic>
        <p:nvPicPr>
          <p:cNvPr id="299" name="fullsizeoutput_3e1.jpeg" descr="fullsizeoutput_3e1.jpeg"/>
          <p:cNvPicPr>
            <a:picLocks noChangeAspect="1"/>
          </p:cNvPicPr>
          <p:nvPr/>
        </p:nvPicPr>
        <p:blipFill>
          <a:blip r:embed="rId3">
            <a:extLst/>
          </a:blip>
          <a:stretch>
            <a:fillRect/>
          </a:stretch>
        </p:blipFill>
        <p:spPr>
          <a:xfrm>
            <a:off x="1270000" y="2476500"/>
            <a:ext cx="10464800" cy="62865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02" name="PROGNOSTICATION IN HEART FAILURE: Correlating Prognostic Scales"/>
          <p:cNvSpPr txBox="1">
            <a:spLocks noGrp="1"/>
          </p:cNvSpPr>
          <p:nvPr>
            <p:ph type="title"/>
          </p:nvPr>
        </p:nvSpPr>
        <p:spPr>
          <a:prstGeom prst="rect">
            <a:avLst/>
          </a:prstGeom>
          <a:blipFill>
            <a:blip r:embed="rId2"/>
          </a:blipFill>
          <a:ln w="101600" cap="rnd"/>
        </p:spPr>
        <p:txBody>
          <a:bodyPr anchor="ctr">
            <a:normAutofit fontScale="90000"/>
          </a:bodyPr>
          <a:lstStyle>
            <a:lvl1pPr algn="ctr" defTabSz="484886">
              <a:spcBef>
                <a:spcPts val="0"/>
              </a:spcBef>
              <a:defRPr sz="3154" cap="none">
                <a:solidFill>
                  <a:srgbClr val="FFFFFF"/>
                </a:solidFill>
                <a:latin typeface="DIN Alternate"/>
                <a:ea typeface="DIN Alternate"/>
                <a:cs typeface="DIN Alternate"/>
                <a:sym typeface="DIN Alternate"/>
              </a:defRPr>
            </a:lvl1pPr>
          </a:lstStyle>
          <a:p>
            <a:r>
              <a:t>PROGNOSTICATION IN HEART FAILURE: Correlating Prognostic Scales</a:t>
            </a:r>
          </a:p>
        </p:txBody>
      </p:sp>
      <p:sp>
        <p:nvSpPr>
          <p:cNvPr id="303" name="NYHA Class IV has been shown to be equivalent to a Karnofsky Performance Status (KPS) of 50 and an ECOG Score of 3"/>
          <p:cNvSpPr txBox="1">
            <a:spLocks noGrp="1"/>
          </p:cNvSpPr>
          <p:nvPr>
            <p:ph type="body" idx="1"/>
          </p:nvPr>
        </p:nvSpPr>
        <p:spPr>
          <a:xfrm>
            <a:off x="571500" y="1803400"/>
            <a:ext cx="11861800" cy="7863831"/>
          </a:xfrm>
          <a:prstGeom prst="rect">
            <a:avLst/>
          </a:prstGeom>
        </p:spPr>
        <p:txBody>
          <a:bodyPr/>
          <a:lstStyle>
            <a:lvl1pPr marL="469900" indent="-469900">
              <a:defRPr sz="2400">
                <a:solidFill>
                  <a:schemeClr val="accent1">
                    <a:hueOff val="147319"/>
                    <a:satOff val="13526"/>
                    <a:lumOff val="-23026"/>
                  </a:schemeClr>
                </a:solidFill>
              </a:defRPr>
            </a:lvl1pPr>
          </a:lstStyle>
          <a:p>
            <a:r>
              <a:t>NYHA Class IV has been shown to be equivalent to a Karnofsky Performance Status (KPS) of 50 and an ECOG Score of 3</a:t>
            </a:r>
          </a:p>
        </p:txBody>
      </p:sp>
      <p:graphicFrame>
        <p:nvGraphicFramePr>
          <p:cNvPr id="304" name="Table"/>
          <p:cNvGraphicFramePr/>
          <p:nvPr/>
        </p:nvGraphicFramePr>
        <p:xfrm>
          <a:off x="642639" y="2730500"/>
          <a:ext cx="11719520" cy="6223000"/>
        </p:xfrm>
        <a:graphic>
          <a:graphicData uri="http://schemas.openxmlformats.org/drawingml/2006/table">
            <a:tbl>
              <a:tblPr>
                <a:tableStyleId>{EEE7283C-3CF3-47DC-8721-378D4A62B228}</a:tableStyleId>
              </a:tblPr>
              <a:tblGrid>
                <a:gridCol w="4355207">
                  <a:extLst>
                    <a:ext uri="{9D8B030D-6E8A-4147-A177-3AD203B41FA5}">
                      <a16:colId xmlns:a16="http://schemas.microsoft.com/office/drawing/2014/main" xmlns="" val="20000"/>
                    </a:ext>
                  </a:extLst>
                </a:gridCol>
                <a:gridCol w="1334101">
                  <a:extLst>
                    <a:ext uri="{9D8B030D-6E8A-4147-A177-3AD203B41FA5}">
                      <a16:colId xmlns:a16="http://schemas.microsoft.com/office/drawing/2014/main" xmlns="" val="20001"/>
                    </a:ext>
                  </a:extLst>
                </a:gridCol>
                <a:gridCol w="1093484">
                  <a:extLst>
                    <a:ext uri="{9D8B030D-6E8A-4147-A177-3AD203B41FA5}">
                      <a16:colId xmlns:a16="http://schemas.microsoft.com/office/drawing/2014/main" xmlns="" val="20002"/>
                    </a:ext>
                  </a:extLst>
                </a:gridCol>
                <a:gridCol w="4936728">
                  <a:extLst>
                    <a:ext uri="{9D8B030D-6E8A-4147-A177-3AD203B41FA5}">
                      <a16:colId xmlns:a16="http://schemas.microsoft.com/office/drawing/2014/main" xmlns="" val="20003"/>
                    </a:ext>
                  </a:extLst>
                </a:gridCol>
              </a:tblGrid>
              <a:tr h="647700">
                <a:tc>
                  <a:txBody>
                    <a:bodyPr/>
                    <a:lstStyle/>
                    <a:p>
                      <a:pPr algn="ctr" defTabSz="457200">
                        <a:defRPr sz="1800">
                          <a:solidFill>
                            <a:srgbClr val="000000"/>
                          </a:solidFill>
                        </a:defRPr>
                      </a:pPr>
                      <a:r>
                        <a:rPr sz="1500">
                          <a:solidFill>
                            <a:srgbClr val="FFFFFF"/>
                          </a:solidFill>
                          <a:sym typeface="Iowan Old Style"/>
                        </a:rPr>
                        <a:t>Karnofsky Status </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500">
                          <a:solidFill>
                            <a:srgbClr val="FFFFFF"/>
                          </a:solidFill>
                          <a:sym typeface="Iowan Old Style"/>
                        </a:rPr>
                        <a:t>Karnofsky Grade</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500">
                          <a:solidFill>
                            <a:srgbClr val="FFFFFF"/>
                          </a:solidFill>
                          <a:sym typeface="Iowan Old Style"/>
                        </a:rPr>
                        <a:t>ECOG Grade </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500">
                          <a:solidFill>
                            <a:srgbClr val="FFFFFF"/>
                          </a:solidFill>
                          <a:sym typeface="Iowan Old Style"/>
                        </a:rPr>
                        <a:t>ECOG Status</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00"/>
                  </a:ext>
                </a:extLst>
              </a:tr>
              <a:tr h="622300">
                <a:tc>
                  <a:txBody>
                    <a:bodyPr/>
                    <a:lstStyle/>
                    <a:p>
                      <a:pPr algn="ctr" defTabSz="457200">
                        <a:defRPr sz="1800">
                          <a:solidFill>
                            <a:srgbClr val="000000"/>
                          </a:solidFill>
                        </a:defRPr>
                      </a:pPr>
                      <a:r>
                        <a:rPr sz="1400">
                          <a:solidFill>
                            <a:srgbClr val="FFFFFF"/>
                          </a:solidFill>
                          <a:sym typeface="Iowan Old Style"/>
                        </a:rPr>
                        <a:t>Normal, no complaints</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100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Fully Active, able to carry on all disease performanceperfomance without restriction</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01"/>
                  </a:ext>
                </a:extLst>
              </a:tr>
              <a:tr h="368300">
                <a:tc>
                  <a:txBody>
                    <a:bodyPr/>
                    <a:lstStyle/>
                    <a:p>
                      <a:pPr algn="ctr" defTabSz="457200">
                        <a:defRPr sz="1800">
                          <a:solidFill>
                            <a:srgbClr val="000000"/>
                          </a:solidFill>
                        </a:defRPr>
                      </a:pPr>
                      <a:r>
                        <a:rPr sz="1400">
                          <a:solidFill>
                            <a:srgbClr val="FFFFFF"/>
                          </a:solidFill>
                          <a:sym typeface="Iowan Old Style"/>
                        </a:rPr>
                        <a:t>Normal Activities, Minor signs of disease</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90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2">
                  <a:txBody>
                    <a:bodyPr/>
                    <a:lstStyle/>
                    <a:p>
                      <a:pPr algn="ctr" defTabSz="457200">
                        <a:defRPr sz="1800">
                          <a:solidFill>
                            <a:srgbClr val="000000"/>
                          </a:solidFill>
                        </a:defRPr>
                      </a:pPr>
                      <a:r>
                        <a:rPr sz="1400">
                          <a:solidFill>
                            <a:srgbClr val="FFFFFF"/>
                          </a:solidFill>
                          <a:sym typeface="Iowan Old Style"/>
                        </a:rPr>
                        <a:t>1</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2">
                  <a:txBody>
                    <a:bodyPr/>
                    <a:lstStyle/>
                    <a:p>
                      <a:pPr algn="ctr" defTabSz="457200">
                        <a:defRPr sz="1800">
                          <a:solidFill>
                            <a:srgbClr val="000000"/>
                          </a:solidFill>
                        </a:defRPr>
                      </a:pPr>
                      <a:r>
                        <a:rPr sz="1400">
                          <a:solidFill>
                            <a:srgbClr val="FFFFFF"/>
                          </a:solidFill>
                          <a:sym typeface="Iowan Old Style"/>
                        </a:rPr>
                        <a:t>Restricted in physical strenuous activity but ambulatory and able to carry out work of light or sedentary nature</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02"/>
                  </a:ext>
                </a:extLst>
              </a:tr>
              <a:tr h="368300">
                <a:tc>
                  <a:txBody>
                    <a:bodyPr/>
                    <a:lstStyle/>
                    <a:p>
                      <a:pPr algn="ctr" defTabSz="457200">
                        <a:defRPr sz="1800">
                          <a:solidFill>
                            <a:srgbClr val="000000"/>
                          </a:solidFill>
                        </a:defRPr>
                      </a:pPr>
                      <a:r>
                        <a:rPr sz="1400">
                          <a:solidFill>
                            <a:srgbClr val="FFFFFF"/>
                          </a:solidFill>
                          <a:sym typeface="Iowan Old Style"/>
                        </a:rPr>
                        <a:t>Normal Activity but with effort</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80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622300">
                <a:tc>
                  <a:txBody>
                    <a:bodyPr/>
                    <a:lstStyle/>
                    <a:p>
                      <a:pPr algn="ctr" defTabSz="457200">
                        <a:defRPr sz="1800">
                          <a:solidFill>
                            <a:srgbClr val="000000"/>
                          </a:solidFill>
                        </a:defRPr>
                      </a:pPr>
                      <a:r>
                        <a:rPr sz="1400">
                          <a:solidFill>
                            <a:srgbClr val="FFFFFF"/>
                          </a:solidFill>
                          <a:sym typeface="Iowan Old Style"/>
                        </a:rPr>
                        <a:t>Cares for self. Unable to carry on normal activity or to do active work</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70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2">
                  <a:txBody>
                    <a:bodyPr/>
                    <a:lstStyle/>
                    <a:p>
                      <a:pPr algn="ctr" defTabSz="457200">
                        <a:defRPr sz="1800">
                          <a:solidFill>
                            <a:srgbClr val="000000"/>
                          </a:solidFill>
                        </a:defRPr>
                      </a:pPr>
                      <a:r>
                        <a:rPr sz="1400">
                          <a:solidFill>
                            <a:srgbClr val="FFFFFF"/>
                          </a:solidFill>
                          <a:sym typeface="Iowan Old Style"/>
                        </a:rPr>
                        <a:t>2</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2">
                  <a:txBody>
                    <a:bodyPr/>
                    <a:lstStyle/>
                    <a:p>
                      <a:pPr algn="ctr" defTabSz="457200">
                        <a:defRPr sz="1800">
                          <a:solidFill>
                            <a:srgbClr val="000000"/>
                          </a:solidFill>
                        </a:defRPr>
                      </a:pPr>
                      <a:r>
                        <a:rPr sz="1400">
                          <a:solidFill>
                            <a:srgbClr val="FFFFFF"/>
                          </a:solidFill>
                          <a:sym typeface="Iowan Old Style"/>
                        </a:rPr>
                        <a:t>Ambulatory and capable of all ADLs but unable to carry out any work activities. Up and about more than 50% of waking hours</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04"/>
                  </a:ext>
                </a:extLst>
              </a:tr>
              <a:tr h="622300">
                <a:tc>
                  <a:txBody>
                    <a:bodyPr/>
                    <a:lstStyle/>
                    <a:p>
                      <a:pPr algn="ctr" defTabSz="457200">
                        <a:defRPr sz="1800">
                          <a:solidFill>
                            <a:srgbClr val="000000"/>
                          </a:solidFill>
                        </a:defRPr>
                      </a:pPr>
                      <a:r>
                        <a:rPr sz="1400">
                          <a:solidFill>
                            <a:srgbClr val="FFFFFF"/>
                          </a:solidFill>
                          <a:sym typeface="Iowan Old Style"/>
                        </a:rPr>
                        <a:t>Requires occasional assistance, but able to perform most ADLs</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60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5"/>
                  </a:ext>
                </a:extLst>
              </a:tr>
              <a:tr h="622300">
                <a:tc>
                  <a:txBody>
                    <a:bodyPr/>
                    <a:lstStyle/>
                    <a:p>
                      <a:pPr algn="ctr" defTabSz="457200">
                        <a:defRPr sz="1800">
                          <a:solidFill>
                            <a:srgbClr val="000000"/>
                          </a:solidFill>
                        </a:defRPr>
                      </a:pPr>
                      <a:r>
                        <a:rPr sz="1400">
                          <a:solidFill>
                            <a:srgbClr val="FFFFFF"/>
                          </a:solidFill>
                          <a:sym typeface="Iowan Old Style"/>
                        </a:rPr>
                        <a:t>Requires considerable assistance and frequent medical care</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50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2">
                  <a:txBody>
                    <a:bodyPr/>
                    <a:lstStyle/>
                    <a:p>
                      <a:pPr algn="ctr" defTabSz="457200">
                        <a:defRPr sz="1800">
                          <a:solidFill>
                            <a:srgbClr val="000000"/>
                          </a:solidFill>
                        </a:defRPr>
                      </a:pPr>
                      <a:r>
                        <a:rPr sz="1400">
                          <a:solidFill>
                            <a:srgbClr val="FFFFFF"/>
                          </a:solidFill>
                          <a:sym typeface="Iowan Old Style"/>
                        </a:rPr>
                        <a:t>3</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2">
                  <a:txBody>
                    <a:bodyPr/>
                    <a:lstStyle/>
                    <a:p>
                      <a:pPr algn="ctr" defTabSz="457200">
                        <a:defRPr sz="1800">
                          <a:solidFill>
                            <a:srgbClr val="000000"/>
                          </a:solidFill>
                        </a:defRPr>
                      </a:pPr>
                      <a:r>
                        <a:rPr sz="1400">
                          <a:solidFill>
                            <a:srgbClr val="FFFFFF"/>
                          </a:solidFill>
                          <a:sym typeface="Iowan Old Style"/>
                        </a:rPr>
                        <a:t>Capable of only limited ADL. Confined to Bed or Chair more than 50% of waking hours</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06"/>
                  </a:ext>
                </a:extLst>
              </a:tr>
              <a:tr h="368300">
                <a:tc>
                  <a:txBody>
                    <a:bodyPr/>
                    <a:lstStyle/>
                    <a:p>
                      <a:pPr algn="ctr" defTabSz="457200">
                        <a:defRPr sz="1800">
                          <a:solidFill>
                            <a:srgbClr val="000000"/>
                          </a:solidFill>
                        </a:defRPr>
                      </a:pPr>
                      <a:r>
                        <a:rPr sz="1400">
                          <a:solidFill>
                            <a:srgbClr val="FFFFFF"/>
                          </a:solidFill>
                          <a:sym typeface="Iowan Old Style"/>
                        </a:rPr>
                        <a:t>Disabled. Requires special care and assistance</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40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622300">
                <a:tc>
                  <a:txBody>
                    <a:bodyPr/>
                    <a:lstStyle/>
                    <a:p>
                      <a:pPr algn="ctr" defTabSz="457200">
                        <a:defRPr sz="1800">
                          <a:solidFill>
                            <a:srgbClr val="000000"/>
                          </a:solidFill>
                        </a:defRPr>
                      </a:pPr>
                      <a:r>
                        <a:rPr sz="1400">
                          <a:solidFill>
                            <a:srgbClr val="FFFFFF"/>
                          </a:solidFill>
                          <a:sym typeface="Iowan Old Style"/>
                        </a:rPr>
                        <a:t>Severely Disabled. Hospitalization indicated though death nonimmenent</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30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3">
                  <a:txBody>
                    <a:bodyPr/>
                    <a:lstStyle/>
                    <a:p>
                      <a:pPr algn="ctr" defTabSz="457200">
                        <a:defRPr sz="1800">
                          <a:solidFill>
                            <a:srgbClr val="000000"/>
                          </a:solidFill>
                        </a:defRPr>
                      </a:pPr>
                      <a:r>
                        <a:rPr sz="1400">
                          <a:solidFill>
                            <a:srgbClr val="FFFFFF"/>
                          </a:solidFill>
                          <a:sym typeface="Iowan Old Style"/>
                        </a:rPr>
                        <a:t>4</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rowSpan="3">
                  <a:txBody>
                    <a:bodyPr/>
                    <a:lstStyle/>
                    <a:p>
                      <a:pPr algn="ctr" defTabSz="457200">
                        <a:defRPr sz="1800">
                          <a:solidFill>
                            <a:srgbClr val="000000"/>
                          </a:solidFill>
                        </a:defRPr>
                      </a:pPr>
                      <a:r>
                        <a:rPr sz="1400">
                          <a:solidFill>
                            <a:srgbClr val="FFFFFF"/>
                          </a:solidFill>
                          <a:sym typeface="Iowan Old Style"/>
                        </a:rPr>
                        <a:t>Completely disabled. Cannot carry on any ADL. Totally confined to bed or chair</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08"/>
                  </a:ext>
                </a:extLst>
              </a:tr>
              <a:tr h="622300">
                <a:tc>
                  <a:txBody>
                    <a:bodyPr/>
                    <a:lstStyle/>
                    <a:p>
                      <a:pPr algn="ctr" defTabSz="457200">
                        <a:defRPr sz="1800">
                          <a:solidFill>
                            <a:srgbClr val="000000"/>
                          </a:solidFill>
                        </a:defRPr>
                      </a:pPr>
                      <a:r>
                        <a:rPr sz="1400">
                          <a:solidFill>
                            <a:srgbClr val="FFFFFF"/>
                          </a:solidFill>
                          <a:sym typeface="Iowan Old Style"/>
                        </a:rPr>
                        <a:t>Very sick. Hospitalization necessary. Active Supportive treatment necessary.</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20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9"/>
                  </a:ext>
                </a:extLst>
              </a:tr>
              <a:tr h="368300">
                <a:tc>
                  <a:txBody>
                    <a:bodyPr/>
                    <a:lstStyle/>
                    <a:p>
                      <a:pPr algn="ctr" defTabSz="457200">
                        <a:defRPr sz="1800">
                          <a:solidFill>
                            <a:srgbClr val="000000"/>
                          </a:solidFill>
                        </a:defRPr>
                      </a:pPr>
                      <a:r>
                        <a:rPr sz="1400">
                          <a:solidFill>
                            <a:srgbClr val="FFFFFF"/>
                          </a:solidFill>
                          <a:sym typeface="Iowan Old Style"/>
                        </a:rPr>
                        <a:t>Moribund</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10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0"/>
                  </a:ext>
                </a:extLst>
              </a:tr>
              <a:tr h="368300">
                <a:tc>
                  <a:txBody>
                    <a:bodyPr/>
                    <a:lstStyle/>
                    <a:p>
                      <a:pPr algn="ctr" defTabSz="457200">
                        <a:defRPr sz="1800">
                          <a:solidFill>
                            <a:srgbClr val="000000"/>
                          </a:solidFill>
                        </a:defRPr>
                      </a:pPr>
                      <a:r>
                        <a:rPr sz="1400">
                          <a:solidFill>
                            <a:srgbClr val="FFFFFF"/>
                          </a:solidFill>
                          <a:sym typeface="Iowan Old Style"/>
                        </a:rPr>
                        <a:t>Dead</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0</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5</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tc>
                  <a:txBody>
                    <a:bodyPr/>
                    <a:lstStyle/>
                    <a:p>
                      <a:pPr algn="ctr" defTabSz="457200">
                        <a:defRPr sz="1800">
                          <a:solidFill>
                            <a:srgbClr val="000000"/>
                          </a:solidFill>
                        </a:defRPr>
                      </a:pPr>
                      <a:r>
                        <a:rPr sz="1400">
                          <a:solidFill>
                            <a:srgbClr val="FFFFFF"/>
                          </a:solidFill>
                          <a:sym typeface="Iowan Old Style"/>
                        </a:rPr>
                        <a:t>Dead</a:t>
                      </a:r>
                    </a:p>
                  </a:txBody>
                  <a:tcPr marL="50800" marR="50800" marT="50800" marB="50800" anchor="ctr" horzOverflow="overflow">
                    <a:lnL w="12700">
                      <a:solidFill>
                        <a:srgbClr val="FFFDEF"/>
                      </a:solidFill>
                      <a:miter lim="400000"/>
                    </a:lnL>
                    <a:lnR w="12700">
                      <a:solidFill>
                        <a:srgbClr val="FFFDEF"/>
                      </a:solidFill>
                      <a:miter lim="400000"/>
                    </a:lnR>
                    <a:blipFill rotWithShape="1">
                      <a:blip r:embed="rId3"/>
                      <a:srcRect/>
                      <a:tile tx="0" ty="0" sx="100000" sy="100000" flip="none" algn="tl"/>
                    </a:blipFill>
                  </a:tcPr>
                </a:tc>
                <a:extLst>
                  <a:ext uri="{0D108BD9-81ED-4DB2-BD59-A6C34878D82A}">
                    <a16:rowId xmlns:a16="http://schemas.microsoft.com/office/drawing/2014/main" xmlns="" val="10011"/>
                  </a:ext>
                </a:extLst>
              </a:tr>
            </a:tbl>
          </a:graphicData>
        </a:graphic>
      </p:graphicFrame>
      <p:sp>
        <p:nvSpPr>
          <p:cNvPr id="305" name="A Karnofsky score &lt; 40 or an ECOG &gt; 3 roughly correlates with a median survival of 3 months"/>
          <p:cNvSpPr txBox="1"/>
          <p:nvPr/>
        </p:nvSpPr>
        <p:spPr>
          <a:xfrm>
            <a:off x="665330" y="9220199"/>
            <a:ext cx="11674140"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200" i="0" spc="22">
                <a:solidFill>
                  <a:schemeClr val="accent1">
                    <a:hueOff val="147319"/>
                    <a:satOff val="13526"/>
                    <a:lumOff val="-23026"/>
                  </a:schemeClr>
                </a:solidFill>
                <a:latin typeface="Times"/>
                <a:ea typeface="Times"/>
                <a:cs typeface="Times"/>
                <a:sym typeface="Times"/>
              </a:defRPr>
            </a:lvl1pPr>
          </a:lstStyle>
          <a:p>
            <a:r>
              <a:t>A Karnofsky score &lt; 40 or an ECOG &gt; 3 roughly correlates with a median survival of 3 months</a:t>
            </a:r>
          </a:p>
        </p:txBody>
      </p:sp>
      <p:sp>
        <p:nvSpPr>
          <p:cNvPr id="306" name="Johnson, The relationship between two performance scales: New York Heart Association Classification and the Karnofsky Performance Status Scale, J Pain Symptom Management, 2014 Mar;47(3)652-658"/>
          <p:cNvSpPr txBox="1"/>
          <p:nvPr/>
        </p:nvSpPr>
        <p:spPr>
          <a:xfrm>
            <a:off x="1039621" y="9011460"/>
            <a:ext cx="10925558"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000" i="0" spc="9">
                <a:solidFill>
                  <a:srgbClr val="000000"/>
                </a:solidFill>
              </a:defRPr>
            </a:pPr>
            <a:r>
              <a:rPr dirty="0"/>
              <a:t>Johnson, </a:t>
            </a:r>
            <a:r>
              <a:rPr i="1" dirty="0"/>
              <a:t>The relationship between two performance scales: New York Heart Association Classification and the </a:t>
            </a:r>
            <a:r>
              <a:rPr i="1" dirty="0" err="1"/>
              <a:t>Karnofsky</a:t>
            </a:r>
            <a:r>
              <a:rPr i="1" dirty="0"/>
              <a:t> Performance Status Scale</a:t>
            </a:r>
            <a:r>
              <a:rPr dirty="0"/>
              <a:t>, J Pain Symptom Management, 2014 Mar;47(3)652-658</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09" name="PROGNOSTICATION IN HEART FAILURE: Correlating Prognostic Scales"/>
          <p:cNvSpPr txBox="1">
            <a:spLocks noGrp="1"/>
          </p:cNvSpPr>
          <p:nvPr>
            <p:ph type="title"/>
          </p:nvPr>
        </p:nvSpPr>
        <p:spPr>
          <a:prstGeom prst="rect">
            <a:avLst/>
          </a:prstGeom>
          <a:blipFill>
            <a:blip r:embed="rId2"/>
          </a:blipFill>
          <a:ln w="101600" cap="rnd"/>
        </p:spPr>
        <p:txBody>
          <a:bodyPr anchor="ctr">
            <a:normAutofit fontScale="90000"/>
          </a:bodyPr>
          <a:lstStyle>
            <a:lvl1pPr algn="ctr" defTabSz="484886">
              <a:spcBef>
                <a:spcPts val="0"/>
              </a:spcBef>
              <a:defRPr sz="3154" cap="none">
                <a:solidFill>
                  <a:srgbClr val="FFFFFF"/>
                </a:solidFill>
                <a:latin typeface="DIN Alternate"/>
                <a:ea typeface="DIN Alternate"/>
                <a:cs typeface="DIN Alternate"/>
                <a:sym typeface="DIN Alternate"/>
              </a:defRPr>
            </a:lvl1pPr>
          </a:lstStyle>
          <a:p>
            <a:r>
              <a:t>PROGNOSTICATION IN HEART FAILURE: Correlating Prognostic Scales</a:t>
            </a:r>
          </a:p>
        </p:txBody>
      </p:sp>
      <p:sp>
        <p:nvSpPr>
          <p:cNvPr id="310" name="The NYHA classification remains the major gauge of disease severity but not of prognosis. There fore it is worth using Karnofsky Performance Scale (KPS) to measure performance status in Heart Failure Patients…"/>
          <p:cNvSpPr txBox="1">
            <a:spLocks noGrp="1"/>
          </p:cNvSpPr>
          <p:nvPr>
            <p:ph type="body" idx="1"/>
          </p:nvPr>
        </p:nvSpPr>
        <p:spPr>
          <a:xfrm>
            <a:off x="571500" y="1701800"/>
            <a:ext cx="11861800" cy="7706668"/>
          </a:xfrm>
          <a:prstGeom prst="rect">
            <a:avLst/>
          </a:prstGeom>
        </p:spPr>
        <p:txBody>
          <a:bodyPr/>
          <a:lstStyle/>
          <a:p>
            <a:pPr marL="469900" indent="-469900">
              <a:defRPr sz="2400">
                <a:solidFill>
                  <a:schemeClr val="accent1">
                    <a:hueOff val="147319"/>
                    <a:satOff val="13526"/>
                    <a:lumOff val="-23026"/>
                  </a:schemeClr>
                </a:solidFill>
              </a:defRPr>
            </a:pPr>
            <a:r>
              <a:t>The NYHA classification remains the major gauge of disease severity but not of prognosis. There fore it is worth using Karnofsky Performance Scale (KPS) to measure performance status in Heart Failure Patients</a:t>
            </a:r>
          </a:p>
          <a:p>
            <a:pPr>
              <a:defRPr sz="2900" b="1">
                <a:solidFill>
                  <a:schemeClr val="accent1">
                    <a:hueOff val="147319"/>
                    <a:satOff val="13526"/>
                    <a:lumOff val="-23026"/>
                  </a:schemeClr>
                </a:solidFill>
              </a:defRPr>
            </a:pPr>
            <a:r>
              <a:t>Seattle Heart Failure Model (SHFM)</a:t>
            </a:r>
          </a:p>
          <a:p>
            <a:pPr lvl="2">
              <a:defRPr sz="2400">
                <a:solidFill>
                  <a:schemeClr val="accent1">
                    <a:hueOff val="147319"/>
                    <a:satOff val="13526"/>
                    <a:lumOff val="-23026"/>
                  </a:schemeClr>
                </a:solidFill>
              </a:defRPr>
            </a:pPr>
            <a:r>
              <a:t>This validated and accepted model continues to evolve and takes into account easily obtained clinical characteristics: </a:t>
            </a:r>
          </a:p>
        </p:txBody>
      </p:sp>
      <p:sp>
        <p:nvSpPr>
          <p:cNvPr id="311" name="Levy, MD, et. al, The Seattle Heart Failure Model Prediction of Survival in Heart Failure, Circulation. 2006;113:1424-1433"/>
          <p:cNvSpPr txBox="1"/>
          <p:nvPr/>
        </p:nvSpPr>
        <p:spPr>
          <a:xfrm>
            <a:off x="3979497" y="9055100"/>
            <a:ext cx="8739891"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3000"/>
              </a:lnSpc>
              <a:spcBef>
                <a:spcPts val="1200"/>
              </a:spcBef>
              <a:defRPr sz="1333" b="1" i="0" spc="0">
                <a:solidFill>
                  <a:srgbClr val="000000"/>
                </a:solidFill>
                <a:latin typeface="Times"/>
                <a:ea typeface="Times"/>
                <a:cs typeface="Times"/>
                <a:sym typeface="Times"/>
              </a:defRPr>
            </a:pPr>
            <a:r>
              <a:rPr b="0"/>
              <a:t>Levy, MD, et. al, </a:t>
            </a:r>
            <a:r>
              <a:rPr b="0" i="1"/>
              <a:t>The Seattle Heart Failure Model Prediction of Survival in Heart Failure, </a:t>
            </a:r>
            <a:r>
              <a:rPr sz="1200" b="0"/>
              <a:t>Circulation. 2006;113:1424-1433</a:t>
            </a:r>
          </a:p>
        </p:txBody>
      </p:sp>
      <p:sp>
        <p:nvSpPr>
          <p:cNvPr id="312" name="A better gauge of prognosis: Predicts 1,2,3 year mortality…"/>
          <p:cNvSpPr txBox="1"/>
          <p:nvPr/>
        </p:nvSpPr>
        <p:spPr>
          <a:xfrm>
            <a:off x="1090644" y="4945533"/>
            <a:ext cx="5346502" cy="386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822325" lvl="1" indent="-352425">
              <a:spcBef>
                <a:spcPts val="1800"/>
              </a:spcBef>
              <a:buSzPct val="75000"/>
              <a:buFont typeface="Zapf Dingbats"/>
              <a:buChar char="➤"/>
              <a:defRPr sz="1900" i="0" spc="0">
                <a:solidFill>
                  <a:schemeClr val="accent1">
                    <a:hueOff val="147319"/>
                    <a:satOff val="13526"/>
                    <a:lumOff val="-23026"/>
                  </a:schemeClr>
                </a:solidFill>
              </a:defRPr>
            </a:pPr>
            <a:r>
              <a:t>A better gauge of prognosis: Predicts 1,2,3 year mortality</a:t>
            </a:r>
          </a:p>
          <a:p>
            <a:pPr marL="822325" lvl="1" indent="-352425">
              <a:spcBef>
                <a:spcPts val="1800"/>
              </a:spcBef>
              <a:buSzPct val="75000"/>
              <a:buFont typeface="Zapf Dingbats"/>
              <a:buChar char="➤"/>
              <a:defRPr sz="1900" i="0" spc="0">
                <a:solidFill>
                  <a:schemeClr val="accent1">
                    <a:hueOff val="147319"/>
                    <a:satOff val="13526"/>
                    <a:lumOff val="-23026"/>
                  </a:schemeClr>
                </a:solidFill>
              </a:defRPr>
            </a:pPr>
            <a:r>
              <a:t>Age, Gender, NYHA class, Weight, EF, SBP, Medications (OMM), Specific Diuretics, HgB, Sodium, Total Chol., Lymphocytes, and support devices (BiV Pacer, ICD, BiV ICD, LVAD)</a:t>
            </a:r>
          </a:p>
          <a:p>
            <a:pPr marL="939800" lvl="1" indent="-469900">
              <a:spcBef>
                <a:spcPts val="1800"/>
              </a:spcBef>
              <a:buSzPct val="75000"/>
              <a:buFont typeface="Zapf Dingbats"/>
              <a:buChar char="➤"/>
              <a:defRPr sz="1900" i="0" spc="0">
                <a:solidFill>
                  <a:schemeClr val="accent1">
                    <a:hueOff val="147319"/>
                    <a:satOff val="13526"/>
                    <a:lumOff val="-23026"/>
                  </a:schemeClr>
                </a:solidFill>
              </a:defRPr>
            </a:pPr>
            <a:r>
              <a:t>Can demonstrate change bases on addition or absence of certain interventions</a:t>
            </a:r>
          </a:p>
        </p:txBody>
      </p:sp>
      <p:pic>
        <p:nvPicPr>
          <p:cNvPr id="313" name="10ff5.pdf" descr="10ff5.pdf"/>
          <p:cNvPicPr>
            <a:picLocks noChangeAspect="1"/>
          </p:cNvPicPr>
          <p:nvPr/>
        </p:nvPicPr>
        <p:blipFill>
          <a:blip r:embed="rId3">
            <a:extLst/>
          </a:blip>
          <a:stretch>
            <a:fillRect/>
          </a:stretch>
        </p:blipFill>
        <p:spPr>
          <a:xfrm>
            <a:off x="6477965" y="5311740"/>
            <a:ext cx="5892357" cy="333507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16" name="Hospice Criteria in Heart Failure"/>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Hospice Criteria in Heart Failure</a:t>
            </a:r>
          </a:p>
        </p:txBody>
      </p:sp>
      <p:sp>
        <p:nvSpPr>
          <p:cNvPr id="317" name="Hospice Guidelines:…"/>
          <p:cNvSpPr txBox="1">
            <a:spLocks noGrp="1"/>
          </p:cNvSpPr>
          <p:nvPr>
            <p:ph type="body" idx="1"/>
          </p:nvPr>
        </p:nvSpPr>
        <p:spPr>
          <a:xfrm>
            <a:off x="571500" y="1593155"/>
            <a:ext cx="11861800" cy="8052495"/>
          </a:xfrm>
          <a:prstGeom prst="rect">
            <a:avLst/>
          </a:prstGeom>
        </p:spPr>
        <p:txBody>
          <a:bodyPr/>
          <a:lstStyle/>
          <a:p>
            <a:pPr marL="0" indent="0" algn="ctr" defTabSz="324611">
              <a:spcBef>
                <a:spcPts val="0"/>
              </a:spcBef>
              <a:buSzTx/>
              <a:buFontTx/>
              <a:buNone/>
              <a:defRPr sz="2698">
                <a:solidFill>
                  <a:schemeClr val="accent1">
                    <a:hueOff val="147319"/>
                    <a:satOff val="13526"/>
                    <a:lumOff val="-23026"/>
                  </a:schemeClr>
                </a:solidFill>
                <a:latin typeface="Times"/>
                <a:ea typeface="Times"/>
                <a:cs typeface="Times"/>
                <a:sym typeface="Times"/>
              </a:defRPr>
            </a:pPr>
            <a:r>
              <a:rPr dirty="0"/>
              <a:t>Hospice Guidelines:</a:t>
            </a:r>
          </a:p>
          <a:p>
            <a:pPr marL="0" indent="0" algn="ctr"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a:t>(Medicare Hospice </a:t>
            </a:r>
            <a:r>
              <a:rPr dirty="0" smtClean="0"/>
              <a:t>Eligibility Requirement </a:t>
            </a:r>
            <a:r>
              <a:rPr dirty="0"/>
              <a:t>and Hospice Local Coverage Determination, LCD)</a:t>
            </a:r>
          </a:p>
          <a:p>
            <a:pPr marL="0" indent="0" algn="ctr"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a:t>(National Hospice and Palliative Care Organization, NHPCO)</a:t>
            </a:r>
          </a:p>
          <a:p>
            <a:pPr marL="0" indent="0" defTabSz="324611">
              <a:spcBef>
                <a:spcPts val="0"/>
              </a:spcBef>
              <a:buSzTx/>
              <a:buFontTx/>
              <a:buNone/>
              <a:defRPr sz="1917">
                <a:solidFill>
                  <a:srgbClr val="000000"/>
                </a:solidFill>
                <a:latin typeface="Times"/>
                <a:ea typeface="Times"/>
                <a:cs typeface="Times"/>
                <a:sym typeface="Times"/>
              </a:defRPr>
            </a:pPr>
            <a:endParaRPr dirty="0"/>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a:t>Palliative Performance Score &lt; 70</a:t>
            </a:r>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err="1"/>
              <a:t>Karnofsky</a:t>
            </a:r>
            <a:r>
              <a:rPr dirty="0"/>
              <a:t> score &lt;50</a:t>
            </a:r>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a:t>NYHA: Class IV</a:t>
            </a:r>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endParaRPr dirty="0"/>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endParaRPr dirty="0"/>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r>
              <a:rPr dirty="0"/>
              <a:t>Patient is not a candidate for or has declined a surgical procedure</a:t>
            </a:r>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r>
              <a:rPr dirty="0"/>
              <a:t>Patient is or has already been treated with optimal medical management (OMM) for heart disease and either has decline on OMM or is unable to tolerate </a:t>
            </a:r>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endParaRPr dirty="0"/>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endParaRPr dirty="0"/>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a:t>Systolic CHF with EF&lt;20%</a:t>
            </a:r>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r>
              <a:rPr dirty="0"/>
              <a:t>Diastolic CHF with symptoms of angina or dyspnea at rest</a:t>
            </a:r>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endParaRPr dirty="0"/>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endParaRPr dirty="0"/>
          </a:p>
          <a:p>
            <a:pPr marL="0" indent="0" defTabSz="324611">
              <a:spcBef>
                <a:spcPts val="0"/>
              </a:spcBef>
              <a:buSzTx/>
              <a:buFontTx/>
              <a:buNone/>
              <a:defRPr sz="1917">
                <a:solidFill>
                  <a:schemeClr val="accent1">
                    <a:hueOff val="147319"/>
                    <a:satOff val="13526"/>
                    <a:lumOff val="-23026"/>
                  </a:schemeClr>
                </a:solidFill>
                <a:latin typeface="Times"/>
                <a:ea typeface="Times"/>
                <a:cs typeface="Times"/>
                <a:sym typeface="Times"/>
              </a:defRPr>
            </a:pPr>
            <a:endParaRPr dirty="0"/>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r>
              <a:rPr dirty="0"/>
              <a:t>Treatment resistant symptomatic supra ventricular or ventricular arrhythmia</a:t>
            </a:r>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r>
              <a:rPr dirty="0"/>
              <a:t>Past history of cardiac arrest or resuscitation</a:t>
            </a:r>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r>
              <a:rPr dirty="0"/>
              <a:t>Past history or unexplained syncope</a:t>
            </a:r>
          </a:p>
          <a:p>
            <a:pPr marL="380404" indent="-380404" defTabSz="324611">
              <a:spcBef>
                <a:spcPts val="0"/>
              </a:spcBef>
              <a:buSzPct val="100000"/>
              <a:buFontTx/>
              <a:buAutoNum type="arabicPeriod"/>
              <a:defRPr sz="1917">
                <a:solidFill>
                  <a:schemeClr val="accent1">
                    <a:hueOff val="147319"/>
                    <a:satOff val="13526"/>
                    <a:lumOff val="-23026"/>
                  </a:schemeClr>
                </a:solidFill>
                <a:latin typeface="Times"/>
                <a:ea typeface="Times"/>
                <a:cs typeface="Times"/>
                <a:sym typeface="Times"/>
              </a:defRPr>
            </a:pPr>
            <a:r>
              <a:rPr dirty="0"/>
              <a:t>Cerebral embolic complications of cardiac origin</a:t>
            </a:r>
          </a:p>
          <a:p>
            <a:pPr marL="0" indent="0" defTabSz="324611">
              <a:spcBef>
                <a:spcPts val="0"/>
              </a:spcBef>
              <a:buSzTx/>
              <a:buFontTx/>
              <a:buNone/>
              <a:defRPr sz="1845">
                <a:solidFill>
                  <a:schemeClr val="accent1">
                    <a:hueOff val="147319"/>
                    <a:satOff val="13526"/>
                    <a:lumOff val="-23026"/>
                  </a:schemeClr>
                </a:solidFill>
                <a:latin typeface="Times"/>
                <a:ea typeface="Times"/>
                <a:cs typeface="Times"/>
                <a:sym typeface="Times"/>
              </a:defRPr>
            </a:pPr>
            <a:endParaRPr dirty="0"/>
          </a:p>
          <a:p>
            <a:pPr marL="0" indent="0" defTabSz="324611">
              <a:spcBef>
                <a:spcPts val="0"/>
              </a:spcBef>
              <a:buSzTx/>
              <a:buFontTx/>
              <a:buNone/>
              <a:defRPr sz="2130">
                <a:solidFill>
                  <a:schemeClr val="accent1">
                    <a:hueOff val="147319"/>
                    <a:satOff val="13526"/>
                    <a:lumOff val="-23026"/>
                  </a:schemeClr>
                </a:solidFill>
                <a:latin typeface="Times"/>
                <a:ea typeface="Times"/>
                <a:cs typeface="Times"/>
                <a:sym typeface="Times"/>
              </a:defRPr>
            </a:pPr>
            <a:r>
              <a:rPr sz="1845" dirty="0">
                <a:solidFill>
                  <a:schemeClr val="accent5">
                    <a:satOff val="7361"/>
                    <a:lumOff val="7535"/>
                  </a:schemeClr>
                </a:solidFill>
              </a:rPr>
              <a:t>LCD Guidelines were created in 1996 as a GUIDE to be used in conjunction with clinical judgement but was never intended to become public policy. It was never validated and has been shown to be poorly predictive of prognosis</a:t>
            </a:r>
          </a:p>
          <a:p>
            <a:pPr marL="0" indent="0" algn="r" defTabSz="324611">
              <a:spcBef>
                <a:spcPts val="0"/>
              </a:spcBef>
              <a:buSzTx/>
              <a:buFontTx/>
              <a:buNone/>
              <a:defRPr sz="2130">
                <a:solidFill>
                  <a:schemeClr val="accent1">
                    <a:hueOff val="147319"/>
                    <a:satOff val="13526"/>
                    <a:lumOff val="-23026"/>
                  </a:schemeClr>
                </a:solidFill>
                <a:latin typeface="Times"/>
                <a:ea typeface="Times"/>
                <a:cs typeface="Times"/>
                <a:sym typeface="Times"/>
              </a:defRPr>
            </a:pPr>
            <a:r>
              <a:rPr sz="1136" dirty="0">
                <a:solidFill>
                  <a:srgbClr val="000000"/>
                </a:solidFill>
              </a:rPr>
              <a:t>Fox et al., JAMA 1999; 282:1638-1645</a:t>
            </a:r>
          </a:p>
        </p:txBody>
      </p:sp>
      <p:sp>
        <p:nvSpPr>
          <p:cNvPr id="318" name="Supporting criteria (not required)"/>
          <p:cNvSpPr txBox="1"/>
          <p:nvPr/>
        </p:nvSpPr>
        <p:spPr>
          <a:xfrm>
            <a:off x="618611" y="6749348"/>
            <a:ext cx="3791102" cy="410369"/>
          </a:xfrm>
          <a:prstGeom prst="rect">
            <a:avLst/>
          </a:prstGeom>
          <a:solidFill>
            <a:schemeClr val="accent1">
              <a:hueOff val="147319"/>
              <a:satOff val="13526"/>
              <a:lumOff val="-23026"/>
            </a:schemeClr>
          </a:solid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spcBef>
                <a:spcPts val="0"/>
              </a:spcBef>
              <a:defRPr sz="2400" i="0" spc="0">
                <a:solidFill>
                  <a:srgbClr val="FFFFFF"/>
                </a:solidFill>
                <a:latin typeface="DIN Alternate"/>
                <a:ea typeface="DIN Alternate"/>
                <a:cs typeface="DIN Alternate"/>
                <a:sym typeface="DIN Alternate"/>
              </a:defRPr>
            </a:lvl1pPr>
          </a:lstStyle>
          <a:p>
            <a:r>
              <a:rPr sz="2000" dirty="0"/>
              <a:t>Supporting criteria (not required)</a:t>
            </a:r>
          </a:p>
        </p:txBody>
      </p:sp>
      <p:sp>
        <p:nvSpPr>
          <p:cNvPr id="319" name="Baseline Health"/>
          <p:cNvSpPr txBox="1"/>
          <p:nvPr/>
        </p:nvSpPr>
        <p:spPr>
          <a:xfrm>
            <a:off x="578477" y="2527288"/>
            <a:ext cx="1948823" cy="410369"/>
          </a:xfrm>
          <a:prstGeom prst="rect">
            <a:avLst/>
          </a:prstGeom>
          <a:solidFill>
            <a:schemeClr val="accent1">
              <a:hueOff val="147319"/>
              <a:satOff val="13526"/>
              <a:lumOff val="-23026"/>
            </a:schemeClr>
          </a:solid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a:spcBef>
                <a:spcPts val="0"/>
              </a:spcBef>
              <a:defRPr sz="2400" i="0" spc="0">
                <a:solidFill>
                  <a:srgbClr val="FFFFFF"/>
                </a:solidFill>
                <a:latin typeface="DIN Alternate"/>
                <a:ea typeface="DIN Alternate"/>
                <a:cs typeface="DIN Alternate"/>
                <a:sym typeface="DIN Alternate"/>
              </a:defRPr>
            </a:lvl1pPr>
          </a:lstStyle>
          <a:p>
            <a:r>
              <a:rPr sz="2000" dirty="0"/>
              <a:t>Baseline Health</a:t>
            </a:r>
          </a:p>
        </p:txBody>
      </p:sp>
      <p:sp>
        <p:nvSpPr>
          <p:cNvPr id="320" name="One of the following should be present"/>
          <p:cNvSpPr txBox="1"/>
          <p:nvPr/>
        </p:nvSpPr>
        <p:spPr>
          <a:xfrm>
            <a:off x="600330" y="3886620"/>
            <a:ext cx="4441570" cy="410369"/>
          </a:xfrm>
          <a:prstGeom prst="rect">
            <a:avLst/>
          </a:prstGeom>
          <a:solidFill>
            <a:schemeClr val="accent1">
              <a:hueOff val="147319"/>
              <a:satOff val="13526"/>
              <a:lumOff val="-23026"/>
            </a:schemeClr>
          </a:solid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a:spcBef>
                <a:spcPts val="0"/>
              </a:spcBef>
              <a:defRPr sz="2400" i="0" spc="0">
                <a:solidFill>
                  <a:srgbClr val="FFFFFF"/>
                </a:solidFill>
                <a:latin typeface="DIN Alternate"/>
                <a:ea typeface="DIN Alternate"/>
                <a:cs typeface="DIN Alternate"/>
                <a:sym typeface="DIN Alternate"/>
              </a:defRPr>
            </a:lvl1pPr>
          </a:lstStyle>
          <a:p>
            <a:r>
              <a:rPr sz="2000" dirty="0"/>
              <a:t>One of the following should be present</a:t>
            </a:r>
          </a:p>
        </p:txBody>
      </p:sp>
      <p:sp>
        <p:nvSpPr>
          <p:cNvPr id="321" name="Must Be Present"/>
          <p:cNvSpPr txBox="1"/>
          <p:nvPr/>
        </p:nvSpPr>
        <p:spPr>
          <a:xfrm>
            <a:off x="618611" y="5423521"/>
            <a:ext cx="1995738" cy="410369"/>
          </a:xfrm>
          <a:prstGeom prst="rect">
            <a:avLst/>
          </a:prstGeom>
          <a:solidFill>
            <a:schemeClr val="accent1">
              <a:hueOff val="147319"/>
              <a:satOff val="13526"/>
              <a:lumOff val="-23026"/>
            </a:schemeClr>
          </a:solid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spcBef>
                <a:spcPts val="0"/>
              </a:spcBef>
              <a:defRPr sz="2400" i="0" spc="0">
                <a:solidFill>
                  <a:srgbClr val="FFFFFF"/>
                </a:solidFill>
                <a:latin typeface="DIN Alternate"/>
                <a:ea typeface="DIN Alternate"/>
                <a:cs typeface="DIN Alternate"/>
                <a:sym typeface="DIN Alternate"/>
              </a:defRPr>
            </a:lvl1pPr>
          </a:lstStyle>
          <a:p>
            <a:r>
              <a:rPr sz="2000" dirty="0"/>
              <a:t>Must Be Present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24"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3000"/>
              <a:t>PROGNOSTICATION IN HEART FAILURE</a:t>
            </a:r>
            <a:r>
              <a:t>: </a:t>
            </a:r>
            <a:r>
              <a:rPr sz="2800"/>
              <a:t>Shifting Sands</a:t>
            </a:r>
          </a:p>
        </p:txBody>
      </p:sp>
      <p:sp>
        <p:nvSpPr>
          <p:cNvPr id="325" name="Increasing numbers and increasing waitlist times for patient awaiting heart transplants necessitate a change in the UNOS wait list categories"/>
          <p:cNvSpPr txBox="1">
            <a:spLocks noGrp="1"/>
          </p:cNvSpPr>
          <p:nvPr>
            <p:ph type="body" idx="1"/>
          </p:nvPr>
        </p:nvSpPr>
        <p:spPr>
          <a:xfrm>
            <a:off x="571500" y="1816100"/>
            <a:ext cx="11861800" cy="7706668"/>
          </a:xfrm>
          <a:prstGeom prst="rect">
            <a:avLst/>
          </a:prstGeom>
        </p:spPr>
        <p:txBody>
          <a:bodyPr/>
          <a:lstStyle>
            <a:lvl1pPr marL="440531" indent="-440531">
              <a:defRPr>
                <a:solidFill>
                  <a:schemeClr val="accent1">
                    <a:hueOff val="147319"/>
                    <a:satOff val="13526"/>
                    <a:lumOff val="-23026"/>
                  </a:schemeClr>
                </a:solidFill>
                <a:latin typeface="Times"/>
                <a:ea typeface="Times"/>
                <a:cs typeface="Times"/>
                <a:sym typeface="Times"/>
              </a:defRPr>
            </a:lvl1pPr>
          </a:lstStyle>
          <a:p>
            <a:r>
              <a:t>Increasing numbers and increasing waitlist times for patient awaiting heart transplants necessitate a change in the UNOS wait list categories</a:t>
            </a:r>
          </a:p>
        </p:txBody>
      </p:sp>
      <p:pic>
        <p:nvPicPr>
          <p:cNvPr id="326" name="fullsizeoutput_3e3.jpeg" descr="fullsizeoutput_3e3.jpeg"/>
          <p:cNvPicPr>
            <a:picLocks noChangeAspect="1"/>
          </p:cNvPicPr>
          <p:nvPr/>
        </p:nvPicPr>
        <p:blipFill>
          <a:blip r:embed="rId3">
            <a:extLst/>
          </a:blip>
          <a:stretch>
            <a:fillRect/>
          </a:stretch>
        </p:blipFill>
        <p:spPr>
          <a:xfrm>
            <a:off x="652610" y="4949344"/>
            <a:ext cx="5752583" cy="3595364"/>
          </a:xfrm>
          <a:prstGeom prst="rect">
            <a:avLst/>
          </a:prstGeom>
          <a:ln w="12700">
            <a:miter lim="400000"/>
          </a:ln>
        </p:spPr>
      </p:pic>
      <p:pic>
        <p:nvPicPr>
          <p:cNvPr id="327" name="fullsizeoutput_3e4.jpeg" descr="fullsizeoutput_3e4.jpeg"/>
          <p:cNvPicPr>
            <a:picLocks noChangeAspect="1"/>
          </p:cNvPicPr>
          <p:nvPr/>
        </p:nvPicPr>
        <p:blipFill>
          <a:blip r:embed="rId4">
            <a:extLst/>
          </a:blip>
          <a:stretch>
            <a:fillRect/>
          </a:stretch>
        </p:blipFill>
        <p:spPr>
          <a:xfrm>
            <a:off x="6419210" y="4798852"/>
            <a:ext cx="6031184" cy="359536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30"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31" name="New UNOS (United Network for Organ Sharing) Transplant Statuses  (Status Criteria)"/>
          <p:cNvSpPr txBox="1">
            <a:spLocks noGrp="1"/>
          </p:cNvSpPr>
          <p:nvPr>
            <p:ph type="body" idx="1"/>
          </p:nvPr>
        </p:nvSpPr>
        <p:spPr>
          <a:xfrm>
            <a:off x="571500" y="1803400"/>
            <a:ext cx="11861800" cy="7706668"/>
          </a:xfrm>
          <a:prstGeom prst="rect">
            <a:avLst/>
          </a:prstGeom>
        </p:spPr>
        <p:txBody>
          <a:bodyPr/>
          <a:lstStyle/>
          <a:p>
            <a:pPr marL="0" indent="0" algn="ctr" defTabSz="355600">
              <a:spcBef>
                <a:spcPts val="0"/>
              </a:spcBef>
              <a:buSzTx/>
              <a:buFontTx/>
              <a:buNone/>
              <a:defRPr sz="2200" b="1">
                <a:solidFill>
                  <a:schemeClr val="accent1">
                    <a:hueOff val="147319"/>
                    <a:satOff val="13526"/>
                    <a:lumOff val="-23026"/>
                  </a:schemeClr>
                </a:solidFill>
                <a:latin typeface="Helvetica Neue"/>
                <a:ea typeface="Helvetica Neue"/>
                <a:cs typeface="Helvetica Neue"/>
                <a:sym typeface="Helvetica Neue"/>
              </a:defRPr>
            </a:pPr>
            <a:r>
              <a:t>New UNOS (United Network for Organ Sharing) Transplant Statuses  (Status Criteria)</a:t>
            </a:r>
          </a:p>
          <a:p>
            <a:pPr marL="0" indent="0" defTabSz="355600">
              <a:spcBef>
                <a:spcPts val="0"/>
              </a:spcBef>
              <a:buSzTx/>
              <a:buFontTx/>
              <a:buNone/>
              <a:defRPr sz="2200">
                <a:solidFill>
                  <a:schemeClr val="accent1">
                    <a:hueOff val="147319"/>
                    <a:satOff val="13526"/>
                    <a:lumOff val="-23026"/>
                  </a:schemeClr>
                </a:solidFill>
                <a:latin typeface="Times"/>
                <a:ea typeface="Times"/>
                <a:cs typeface="Times"/>
                <a:sym typeface="Times"/>
              </a:defRPr>
            </a:pPr>
            <a:endParaRPr/>
          </a:p>
        </p:txBody>
      </p:sp>
      <p:graphicFrame>
        <p:nvGraphicFramePr>
          <p:cNvPr id="332" name="Table"/>
          <p:cNvGraphicFramePr/>
          <p:nvPr/>
        </p:nvGraphicFramePr>
        <p:xfrm>
          <a:off x="665733" y="2284883"/>
          <a:ext cx="11673333" cy="7200619"/>
        </p:xfrm>
        <a:graphic>
          <a:graphicData uri="http://schemas.openxmlformats.org/drawingml/2006/table">
            <a:tbl>
              <a:tblPr bandRow="1">
                <a:tableStyleId>{4C3C2611-4C71-4FC5-86AE-919BDF0F9419}</a:tableStyleId>
              </a:tblPr>
              <a:tblGrid>
                <a:gridCol w="4136925">
                  <a:extLst>
                    <a:ext uri="{9D8B030D-6E8A-4147-A177-3AD203B41FA5}">
                      <a16:colId xmlns:a16="http://schemas.microsoft.com/office/drawing/2014/main" xmlns="" val="20000"/>
                    </a:ext>
                  </a:extLst>
                </a:gridCol>
                <a:gridCol w="7536408">
                  <a:extLst>
                    <a:ext uri="{9D8B030D-6E8A-4147-A177-3AD203B41FA5}">
                      <a16:colId xmlns:a16="http://schemas.microsoft.com/office/drawing/2014/main" xmlns="" val="20001"/>
                    </a:ext>
                  </a:extLst>
                </a:gridCol>
              </a:tblGrid>
              <a:tr h="590550">
                <a:tc>
                  <a:txBody>
                    <a:bodyPr/>
                    <a:lstStyle/>
                    <a:p>
                      <a:pPr algn="ctr">
                        <a:defRPr sz="1800">
                          <a:solidFill>
                            <a:srgbClr val="000000"/>
                          </a:solidFill>
                        </a:defRPr>
                      </a:pPr>
                      <a:r>
                        <a:rPr sz="2000" b="1">
                          <a:solidFill>
                            <a:schemeClr val="accent1">
                              <a:hueOff val="147319"/>
                              <a:satOff val="13526"/>
                              <a:lumOff val="-23026"/>
                            </a:schemeClr>
                          </a:solidFill>
                          <a:latin typeface="Helvetica Neue"/>
                          <a:ea typeface="Helvetica Neue"/>
                          <a:cs typeface="Helvetica Neue"/>
                          <a:sym typeface="Helvetica Neue"/>
                        </a:rPr>
                        <a:t>Old</a:t>
                      </a:r>
                    </a:p>
                  </a:txBody>
                  <a:tcPr marL="50800" marR="50800" marT="50800" marB="50800" anchor="ctr" horzOverflow="overflow">
                    <a:lnL w="12700">
                      <a:solidFill>
                        <a:schemeClr val="accent1">
                          <a:hueOff val="147319"/>
                          <a:satOff val="13526"/>
                          <a:lumOff val="-23026"/>
                        </a:schemeClr>
                      </a:solidFill>
                      <a:miter lim="400000"/>
                    </a:lnL>
                    <a:lnR w="12700">
                      <a:solidFill>
                        <a:schemeClr val="accent1">
                          <a:hueOff val="147319"/>
                          <a:satOff val="13526"/>
                          <a:lumOff val="-23026"/>
                        </a:schemeClr>
                      </a:solidFill>
                      <a:miter lim="400000"/>
                    </a:lnR>
                    <a:lnT w="12700">
                      <a:solidFill>
                        <a:schemeClr val="accent1">
                          <a:hueOff val="147319"/>
                          <a:satOff val="13526"/>
                          <a:lumOff val="-23026"/>
                        </a:schemeClr>
                      </a:solidFill>
                      <a:miter lim="400000"/>
                    </a:lnT>
                    <a:lnB w="12700">
                      <a:solidFill>
                        <a:schemeClr val="accent1">
                          <a:hueOff val="147319"/>
                          <a:satOff val="13526"/>
                          <a:lumOff val="-23026"/>
                        </a:schemeClr>
                      </a:solidFill>
                      <a:miter lim="400000"/>
                    </a:lnB>
                    <a:solidFill>
                      <a:srgbClr val="FFFFFF"/>
                    </a:solidFill>
                  </a:tcPr>
                </a:tc>
                <a:tc>
                  <a:txBody>
                    <a:bodyPr/>
                    <a:lstStyle/>
                    <a:p>
                      <a:pPr algn="ctr">
                        <a:defRPr sz="1800">
                          <a:solidFill>
                            <a:srgbClr val="000000"/>
                          </a:solidFill>
                        </a:defRPr>
                      </a:pPr>
                      <a:r>
                        <a:rPr sz="2000" b="1">
                          <a:solidFill>
                            <a:schemeClr val="accent1">
                              <a:hueOff val="147319"/>
                              <a:satOff val="13526"/>
                              <a:lumOff val="-23026"/>
                            </a:schemeClr>
                          </a:solidFill>
                          <a:latin typeface="Helvetica Neue"/>
                          <a:ea typeface="Helvetica Neue"/>
                          <a:cs typeface="Helvetica Neue"/>
                          <a:sym typeface="Helvetica Neue"/>
                        </a:rPr>
                        <a:t>New</a:t>
                      </a:r>
                    </a:p>
                  </a:txBody>
                  <a:tcPr marL="50800" marR="50800" marT="50800" marB="50800" anchor="ctr" horzOverflow="overflow">
                    <a:lnL w="12700">
                      <a:solidFill>
                        <a:schemeClr val="accent1">
                          <a:hueOff val="147319"/>
                          <a:satOff val="13526"/>
                          <a:lumOff val="-23026"/>
                        </a:schemeClr>
                      </a:solidFill>
                      <a:miter lim="400000"/>
                    </a:lnL>
                    <a:lnR w="12700">
                      <a:solidFill>
                        <a:schemeClr val="accent1">
                          <a:hueOff val="147319"/>
                          <a:satOff val="13526"/>
                          <a:lumOff val="-23026"/>
                        </a:schemeClr>
                      </a:solidFill>
                      <a:miter lim="400000"/>
                    </a:lnR>
                    <a:lnT w="12700">
                      <a:solidFill>
                        <a:schemeClr val="accent1">
                          <a:hueOff val="147319"/>
                          <a:satOff val="13526"/>
                          <a:lumOff val="-23026"/>
                        </a:schemeClr>
                      </a:solidFill>
                      <a:miter lim="400000"/>
                    </a:lnT>
                    <a:lnB w="12700">
                      <a:solidFill>
                        <a:schemeClr val="accent1">
                          <a:hueOff val="147319"/>
                          <a:satOff val="13526"/>
                          <a:lumOff val="-23026"/>
                        </a:schemeClr>
                      </a:solidFill>
                      <a:miter lim="400000"/>
                    </a:lnB>
                    <a:solidFill>
                      <a:srgbClr val="FFFFFF"/>
                    </a:solidFill>
                  </a:tcPr>
                </a:tc>
                <a:extLst>
                  <a:ext uri="{0D108BD9-81ED-4DB2-BD59-A6C34878D82A}">
                    <a16:rowId xmlns:a16="http://schemas.microsoft.com/office/drawing/2014/main" xmlns="" val="10000"/>
                  </a:ext>
                </a:extLst>
              </a:tr>
              <a:tr h="6610069">
                <a:tc>
                  <a:txBody>
                    <a:bodyPr/>
                    <a:lstStyle/>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1A : </a:t>
                      </a:r>
                      <a:r>
                        <a:t>designated for candidates on the waiting list who have the highest priority on the basis of medical urgency. Patients may be listed as Status 1A for 30 days at any time after LVAD implantation when they are clinically stable. Patients who are experiencing LVAD-related complications, such as infection, thromboembolism, or device malfunction, may also be listed as Status 1A. </a:t>
                      </a: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1B : </a:t>
                      </a:r>
                      <a:r>
                        <a:t>Patients who are supported by an LVAD but who do not meet the aforementioned criteria are listed as Status 1B. </a:t>
                      </a: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2</a:t>
                      </a:r>
                      <a:r>
                        <a:t> does not apply to patients with LVADs. </a:t>
                      </a:r>
                    </a:p>
                  </a:txBody>
                  <a:tcPr marL="50800" marR="50800" marT="50800" marB="50800" horzOverflow="overflow">
                    <a:lnL w="12700">
                      <a:solidFill>
                        <a:schemeClr val="accent1">
                          <a:hueOff val="147319"/>
                          <a:satOff val="13526"/>
                          <a:lumOff val="-23026"/>
                        </a:schemeClr>
                      </a:solidFill>
                      <a:miter lim="400000"/>
                    </a:lnL>
                    <a:lnR w="12700">
                      <a:solidFill>
                        <a:schemeClr val="accent1">
                          <a:hueOff val="147319"/>
                          <a:satOff val="13526"/>
                          <a:lumOff val="-23026"/>
                        </a:schemeClr>
                      </a:solidFill>
                      <a:miter lim="400000"/>
                    </a:lnR>
                    <a:lnT w="12700">
                      <a:solidFill>
                        <a:schemeClr val="accent1">
                          <a:hueOff val="147319"/>
                          <a:satOff val="13526"/>
                          <a:lumOff val="-23026"/>
                        </a:schemeClr>
                      </a:solidFill>
                      <a:miter lim="400000"/>
                    </a:lnT>
                    <a:lnB w="12700">
                      <a:solidFill>
                        <a:schemeClr val="accent1">
                          <a:hueOff val="147319"/>
                          <a:satOff val="13526"/>
                          <a:lumOff val="-23026"/>
                        </a:schemeClr>
                      </a:solidFill>
                      <a:miter lim="400000"/>
                    </a:lnB>
                    <a:solidFill>
                      <a:srgbClr val="FFFFFF"/>
                    </a:solidFill>
                  </a:tcPr>
                </a:tc>
                <a:tc>
                  <a:txBody>
                    <a:bodyPr/>
                    <a:lstStyle/>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1</a:t>
                      </a:r>
                      <a:r>
                        <a:t> : ECMO/ Continuous Mechanical Ventilation/ Non-dischargeable surgically implanted VAD/ MCSD with Life-threatening ventricular arrhythmia</a:t>
                      </a: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2</a:t>
                      </a:r>
                      <a:r>
                        <a:t> : IABP/ Ventricular Tachycardia, ventricular fibrillation, MSC not required/ MSCD with malfunction or mechanical failure/ Total artificial heart/ Dischargeable BiVAD or RVAD/ Acute Circulatory Support</a:t>
                      </a:r>
                      <a:b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3</a:t>
                      </a:r>
                      <a:r>
                        <a:t> : Dischargeable LVAD for up to 30 days/ Multiple inotropes or single high-dose inotropes with continuous hemodynamic monitoring/ MCSD with device infection/ MCSD with hemolysis/ MCSD with pump thrombosis/ MCSD with right heart failure/ MCSD with mucosal bleeding/ MCSD with aortic insufficiency/ Stable LVAD candidates not using 30 day discretionary period/ Inotropes without hemodynamic monitoring/ Diagnosis of congenital heart disease (CHD)/ Diagnosis of ischemic heart disease with intractable angina  </a:t>
                      </a:r>
                      <a:b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4</a:t>
                      </a:r>
                      <a:r>
                        <a:t> : Diagnosis of hypertrophic cardiomyopathy/ Diagnosis of restrictive cardiomyopathy/ Diagnosis of amyloidosis/ Retransplant</a:t>
                      </a: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5 </a:t>
                      </a:r>
                      <a:r>
                        <a:t>: Combined organ transplants  </a:t>
                      </a:r>
                      <a:br/>
                      <a:endParaRPr/>
                    </a:p>
                    <a:p>
                      <a:pPr algn="l" defTabSz="355600">
                        <a:defRPr sz="1800">
                          <a:solidFill>
                            <a:schemeClr val="accent1">
                              <a:hueOff val="147319"/>
                              <a:satOff val="13526"/>
                              <a:lumOff val="-23026"/>
                            </a:schemeClr>
                          </a:solidFill>
                          <a:latin typeface="Helvetica Neue"/>
                          <a:ea typeface="Helvetica Neue"/>
                          <a:cs typeface="Helvetica Neue"/>
                          <a:sym typeface="Helvetica Neue"/>
                        </a:defRPr>
                      </a:pPr>
                      <a:r>
                        <a:rPr b="1"/>
                        <a:t>Status 6</a:t>
                      </a:r>
                      <a:r>
                        <a:t> : All remaining active candidates </a:t>
                      </a:r>
                    </a:p>
                  </a:txBody>
                  <a:tcPr marL="50800" marR="50800" marT="50800" marB="50800" horzOverflow="overflow">
                    <a:lnL w="12700">
                      <a:solidFill>
                        <a:schemeClr val="accent1">
                          <a:hueOff val="147319"/>
                          <a:satOff val="13526"/>
                          <a:lumOff val="-23026"/>
                        </a:schemeClr>
                      </a:solidFill>
                      <a:miter lim="400000"/>
                    </a:lnL>
                    <a:lnR w="12700">
                      <a:solidFill>
                        <a:schemeClr val="accent1">
                          <a:hueOff val="147319"/>
                          <a:satOff val="13526"/>
                          <a:lumOff val="-23026"/>
                        </a:schemeClr>
                      </a:solidFill>
                      <a:miter lim="400000"/>
                    </a:lnR>
                    <a:lnT w="12700">
                      <a:solidFill>
                        <a:schemeClr val="accent1">
                          <a:hueOff val="147319"/>
                          <a:satOff val="13526"/>
                          <a:lumOff val="-23026"/>
                        </a:schemeClr>
                      </a:solidFill>
                      <a:miter lim="400000"/>
                    </a:lnT>
                    <a:lnB w="12700">
                      <a:solidFill>
                        <a:schemeClr val="accent1">
                          <a:hueOff val="147319"/>
                          <a:satOff val="13526"/>
                          <a:lumOff val="-23026"/>
                        </a:schemeClr>
                      </a:solidFill>
                      <a:miter lim="400000"/>
                    </a:lnB>
                    <a:solidFill>
                      <a:srgbClr val="FFFFFF"/>
                    </a:solidFill>
                  </a:tcPr>
                </a:tc>
                <a:extLst>
                  <a:ext uri="{0D108BD9-81ED-4DB2-BD59-A6C34878D82A}">
                    <a16:rowId xmlns:a16="http://schemas.microsoft.com/office/drawing/2014/main" xmlns="" val="10001"/>
                  </a:ext>
                </a:extLst>
              </a:tr>
            </a:tbl>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35"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36" name="INTERMACS categories created for the most complicated hospitalized patients with HF (NYHA IV) to optimized advanced heart therapy selection…"/>
          <p:cNvSpPr txBox="1">
            <a:spLocks noGrp="1"/>
          </p:cNvSpPr>
          <p:nvPr>
            <p:ph type="body" idx="1"/>
          </p:nvPr>
        </p:nvSpPr>
        <p:spPr>
          <a:xfrm>
            <a:off x="571500" y="1803400"/>
            <a:ext cx="11861800" cy="7706668"/>
          </a:xfrm>
          <a:prstGeom prst="rect">
            <a:avLst/>
          </a:prstGeom>
        </p:spPr>
        <p:txBody>
          <a:bodyPr/>
          <a:lstStyle/>
          <a:p>
            <a:pPr marL="440531" indent="-440531">
              <a:defRPr>
                <a:solidFill>
                  <a:schemeClr val="accent1">
                    <a:hueOff val="147319"/>
                    <a:satOff val="13526"/>
                    <a:lumOff val="-23026"/>
                  </a:schemeClr>
                </a:solidFill>
                <a:latin typeface="Times"/>
                <a:ea typeface="Times"/>
                <a:cs typeface="Times"/>
                <a:sym typeface="Times"/>
              </a:defRPr>
            </a:pPr>
            <a:r>
              <a:t>INTERMACS categories created for the most complicated hospitalized patients with HF (NYHA IV) to optimized advanced heart therapy selection</a:t>
            </a:r>
          </a:p>
          <a:p>
            <a:pPr marL="440531" indent="-440531">
              <a:defRPr>
                <a:solidFill>
                  <a:schemeClr val="accent1">
                    <a:hueOff val="147319"/>
                    <a:satOff val="13526"/>
                    <a:lumOff val="-23026"/>
                  </a:schemeClr>
                </a:solidFill>
                <a:latin typeface="Times"/>
                <a:ea typeface="Times"/>
                <a:cs typeface="Times"/>
                <a:sym typeface="Times"/>
              </a:defRPr>
            </a:pPr>
            <a:r>
              <a:t>Increasing numbers of patients are being considered for advanced circulatory support</a:t>
            </a:r>
          </a:p>
          <a:p>
            <a:pPr marL="440531" indent="-440531">
              <a:defRPr>
                <a:solidFill>
                  <a:schemeClr val="accent1">
                    <a:hueOff val="147319"/>
                    <a:satOff val="13526"/>
                    <a:lumOff val="-23026"/>
                  </a:schemeClr>
                </a:solidFill>
                <a:latin typeface="Times"/>
                <a:ea typeface="Times"/>
                <a:cs typeface="Times"/>
                <a:sym typeface="Times"/>
              </a:defRPr>
            </a:pPr>
            <a:r>
              <a:t>Numbers of patients bridging to transplant increases</a:t>
            </a:r>
          </a:p>
        </p:txBody>
      </p:sp>
      <p:pic>
        <p:nvPicPr>
          <p:cNvPr id="337" name="fullsizeoutput_3e5.jpeg" descr="fullsizeoutput_3e5.jpeg"/>
          <p:cNvPicPr>
            <a:picLocks noChangeAspect="1"/>
          </p:cNvPicPr>
          <p:nvPr/>
        </p:nvPicPr>
        <p:blipFill>
          <a:blip r:embed="rId3">
            <a:extLst/>
          </a:blip>
          <a:stretch>
            <a:fillRect/>
          </a:stretch>
        </p:blipFill>
        <p:spPr>
          <a:xfrm>
            <a:off x="3207265" y="5495407"/>
            <a:ext cx="6590270" cy="359779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40"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41" name="INTERMACS…"/>
          <p:cNvSpPr txBox="1">
            <a:spLocks noGrp="1"/>
          </p:cNvSpPr>
          <p:nvPr>
            <p:ph type="body" idx="1"/>
          </p:nvPr>
        </p:nvSpPr>
        <p:spPr>
          <a:xfrm>
            <a:off x="571500" y="1803400"/>
            <a:ext cx="11861800" cy="7706668"/>
          </a:xfrm>
          <a:prstGeom prst="rect">
            <a:avLst/>
          </a:prstGeom>
        </p:spPr>
        <p:txBody>
          <a:bodyPr/>
          <a:lstStyle/>
          <a:p>
            <a:pPr marL="0" indent="0" algn="ctr" defTabSz="356615">
              <a:spcBef>
                <a:spcPts val="0"/>
              </a:spcBef>
              <a:buSzTx/>
              <a:buFontTx/>
              <a:buNone/>
              <a:defRPr sz="1950">
                <a:solidFill>
                  <a:schemeClr val="accent1">
                    <a:hueOff val="147319"/>
                    <a:satOff val="13526"/>
                    <a:lumOff val="-23026"/>
                  </a:schemeClr>
                </a:solidFill>
                <a:latin typeface="Helvetica"/>
                <a:ea typeface="Helvetica"/>
                <a:cs typeface="Helvetica"/>
                <a:sym typeface="Helvetica"/>
              </a:defRPr>
            </a:pPr>
            <a:r>
              <a:rPr sz="2340" b="1"/>
              <a:t>INTERMACS </a:t>
            </a:r>
          </a:p>
          <a:p>
            <a:pPr marL="0" indent="0" algn="ctr" defTabSz="356615">
              <a:spcBef>
                <a:spcPts val="0"/>
              </a:spcBef>
              <a:buSzTx/>
              <a:buFontTx/>
              <a:buNone/>
              <a:defRPr sz="1950">
                <a:solidFill>
                  <a:schemeClr val="accent1">
                    <a:hueOff val="147319"/>
                    <a:satOff val="13526"/>
                    <a:lumOff val="-23026"/>
                  </a:schemeClr>
                </a:solidFill>
                <a:latin typeface="Helvetica"/>
                <a:ea typeface="Helvetica"/>
                <a:cs typeface="Helvetica"/>
                <a:sym typeface="Helvetica"/>
              </a:defRPr>
            </a:pPr>
            <a:r>
              <a:rPr sz="1871"/>
              <a:t>(International Register for Mechanically Assisted Circulatory Support)</a:t>
            </a:r>
          </a:p>
          <a:p>
            <a:pPr marL="103084" indent="-103084" defTabSz="356615">
              <a:spcBef>
                <a:spcPts val="0"/>
              </a:spcBef>
              <a:defRPr sz="1950">
                <a:solidFill>
                  <a:schemeClr val="accent1">
                    <a:hueOff val="147319"/>
                    <a:satOff val="13526"/>
                    <a:lumOff val="-23026"/>
                  </a:schemeClr>
                </a:solidFill>
                <a:latin typeface="Helvetica"/>
                <a:ea typeface="Helvetica"/>
                <a:cs typeface="Helvetica"/>
                <a:sym typeface="Helvetica"/>
              </a:defRPr>
            </a:pPr>
            <a:endParaRPr sz="1871"/>
          </a:p>
          <a:p>
            <a:pPr marL="0" indent="0" defTabSz="356615">
              <a:spcBef>
                <a:spcPts val="0"/>
              </a:spcBef>
              <a:buSzTx/>
              <a:buFontTx/>
              <a:buNone/>
              <a:defRPr sz="1950" b="1">
                <a:solidFill>
                  <a:schemeClr val="accent1">
                    <a:hueOff val="147319"/>
                    <a:satOff val="13526"/>
                    <a:lumOff val="-23026"/>
                  </a:schemeClr>
                </a:solidFill>
                <a:latin typeface="Helvetica"/>
                <a:ea typeface="Helvetica"/>
                <a:cs typeface="Helvetica"/>
                <a:sym typeface="Helvetica"/>
              </a:defRPr>
            </a:pPr>
            <a:r>
              <a:rPr sz="1871"/>
              <a:t>Improved communication for patients requiring MCS in NYHA Category IV Classification and designed to capture the larger spectrum of disease severity with in the NYHA Class IV category to optimize advanced therapy selection</a:t>
            </a:r>
          </a:p>
          <a:p>
            <a:pPr marL="0" indent="0" defTabSz="356615">
              <a:spcBef>
                <a:spcPts val="0"/>
              </a:spcBef>
              <a:buSzTx/>
              <a:buFontTx/>
              <a:buNone/>
              <a:defRPr sz="1716" b="1">
                <a:solidFill>
                  <a:schemeClr val="accent1">
                    <a:hueOff val="147319"/>
                    <a:satOff val="13526"/>
                    <a:lumOff val="-23026"/>
                  </a:schemeClr>
                </a:solidFill>
                <a:latin typeface="Helvetica"/>
                <a:ea typeface="Helvetica"/>
                <a:cs typeface="Helvetica"/>
                <a:sym typeface="Helvetica"/>
              </a:defRPr>
            </a:pPr>
            <a:endParaRPr sz="1871"/>
          </a:p>
          <a:p>
            <a:pPr marL="0" indent="0" algn="ctr" defTabSz="356615">
              <a:spcBef>
                <a:spcPts val="0"/>
              </a:spcBef>
              <a:buSzTx/>
              <a:buFontTx/>
              <a:buNone/>
              <a:defRPr sz="1950" b="1" u="sng">
                <a:solidFill>
                  <a:schemeClr val="accent1">
                    <a:hueOff val="147319"/>
                    <a:satOff val="13526"/>
                    <a:lumOff val="-23026"/>
                  </a:schemeClr>
                </a:solidFill>
                <a:latin typeface="Helvetica"/>
                <a:ea typeface="Helvetica"/>
                <a:cs typeface="Helvetica"/>
                <a:sym typeface="Helvetica"/>
              </a:defRPr>
            </a:pPr>
            <a:r>
              <a:rPr sz="1871"/>
              <a:t>Hospitalized Levels</a:t>
            </a:r>
          </a:p>
          <a:p>
            <a:pPr marL="103084" indent="-103084" defTabSz="356615">
              <a:spcBef>
                <a:spcPts val="0"/>
              </a:spcBef>
              <a:defRPr sz="1950">
                <a:solidFill>
                  <a:schemeClr val="accent1">
                    <a:hueOff val="147319"/>
                    <a:satOff val="13526"/>
                    <a:lumOff val="-23026"/>
                  </a:schemeClr>
                </a:solidFill>
                <a:latin typeface="Helvetica"/>
                <a:ea typeface="Helvetica"/>
                <a:cs typeface="Helvetica"/>
                <a:sym typeface="Helvetica"/>
              </a:defRPr>
            </a:pPr>
            <a:endParaRPr sz="1871"/>
          </a:p>
          <a:p>
            <a:pPr marL="465482" lvl="1" indent="-98960" defTabSz="356615">
              <a:spcBef>
                <a:spcPts val="0"/>
              </a:spcBef>
              <a:defRPr sz="1950">
                <a:solidFill>
                  <a:schemeClr val="accent1">
                    <a:hueOff val="147319"/>
                    <a:satOff val="13526"/>
                    <a:lumOff val="-23026"/>
                  </a:schemeClr>
                </a:solidFill>
                <a:latin typeface="Helvetica"/>
                <a:ea typeface="Helvetica"/>
                <a:cs typeface="Helvetica"/>
                <a:sym typeface="Helvetica"/>
              </a:defRPr>
            </a:pPr>
            <a:r>
              <a:rPr sz="1871" b="1"/>
              <a:t>Level 1</a:t>
            </a:r>
            <a:r>
              <a:rPr sz="1871"/>
              <a:t>: </a:t>
            </a:r>
            <a:r>
              <a:rPr sz="1871" b="1"/>
              <a:t>Critical cardiogenic shock</a:t>
            </a:r>
            <a:r>
              <a:rPr sz="1871"/>
              <a:t> describes a patient who is ‘‘crashing and burning,’’ in which a patient has life-threatening hypotension and rapidly escalating inotropic pressor support, with critical organ hypoperfusion often confirmed by worsening acidosis and lactate levels. </a:t>
            </a:r>
          </a:p>
          <a:p>
            <a:pPr marL="469606" lvl="1" indent="-103084" defTabSz="356615">
              <a:spcBef>
                <a:spcPts val="0"/>
              </a:spcBef>
              <a:defRPr sz="1950">
                <a:solidFill>
                  <a:schemeClr val="accent1">
                    <a:hueOff val="147319"/>
                    <a:satOff val="13526"/>
                    <a:lumOff val="-23026"/>
                  </a:schemeClr>
                </a:solidFill>
                <a:latin typeface="Helvetica"/>
                <a:ea typeface="Helvetica"/>
                <a:cs typeface="Helvetica"/>
                <a:sym typeface="Helvetica"/>
              </a:defRPr>
            </a:pPr>
            <a:endParaRPr sz="1871"/>
          </a:p>
          <a:p>
            <a:pPr marL="465482" lvl="1" indent="-98960" defTabSz="356615">
              <a:spcBef>
                <a:spcPts val="0"/>
              </a:spcBef>
              <a:defRPr sz="1950">
                <a:solidFill>
                  <a:schemeClr val="accent1">
                    <a:hueOff val="147319"/>
                    <a:satOff val="13526"/>
                    <a:lumOff val="-23026"/>
                  </a:schemeClr>
                </a:solidFill>
                <a:latin typeface="Helvetica"/>
                <a:ea typeface="Helvetica"/>
                <a:cs typeface="Helvetica"/>
                <a:sym typeface="Helvetica"/>
              </a:defRPr>
            </a:pPr>
            <a:r>
              <a:rPr sz="1871" b="1"/>
              <a:t>Level 2 </a:t>
            </a:r>
            <a:r>
              <a:rPr sz="1871"/>
              <a:t>: </a:t>
            </a:r>
            <a:r>
              <a:rPr sz="1871" b="1"/>
              <a:t>Progressive decline, ’‘dependent’’ on inotropic support but with continued decline </a:t>
            </a:r>
            <a:r>
              <a:rPr sz="1871"/>
              <a:t>and with deterioration in nutrition, renal function, fluid retention, or other major status indicators. Patients may have refractory volume overload, impaired perfusion, and difficulty being maintained on inotropic infusions owing to tachyarrhythmias, clinical ischemia, or other intolerance. </a:t>
            </a:r>
          </a:p>
          <a:p>
            <a:pPr marL="469606" lvl="1" indent="-103084" defTabSz="356615">
              <a:spcBef>
                <a:spcPts val="0"/>
              </a:spcBef>
              <a:defRPr sz="1950">
                <a:solidFill>
                  <a:schemeClr val="accent1">
                    <a:hueOff val="147319"/>
                    <a:satOff val="13526"/>
                    <a:lumOff val="-23026"/>
                  </a:schemeClr>
                </a:solidFill>
                <a:latin typeface="Helvetica"/>
                <a:ea typeface="Helvetica"/>
                <a:cs typeface="Helvetica"/>
                <a:sym typeface="Helvetica"/>
              </a:defRPr>
            </a:pPr>
            <a:endParaRPr sz="1871"/>
          </a:p>
          <a:p>
            <a:pPr marL="465482" lvl="1" indent="-98960" defTabSz="356615">
              <a:spcBef>
                <a:spcPts val="0"/>
              </a:spcBef>
              <a:defRPr sz="1950">
                <a:solidFill>
                  <a:schemeClr val="accent1">
                    <a:hueOff val="147319"/>
                    <a:satOff val="13526"/>
                    <a:lumOff val="-23026"/>
                  </a:schemeClr>
                </a:solidFill>
                <a:latin typeface="Helvetica"/>
                <a:ea typeface="Helvetica"/>
                <a:cs typeface="Helvetica"/>
                <a:sym typeface="Helvetica"/>
              </a:defRPr>
            </a:pPr>
            <a:r>
              <a:rPr sz="1871" b="1"/>
              <a:t>Level 3 </a:t>
            </a:r>
            <a:r>
              <a:rPr sz="1871"/>
              <a:t>:</a:t>
            </a:r>
            <a:r>
              <a:rPr sz="1871" b="1"/>
              <a:t> Clinically stable but inotrope dependent, </a:t>
            </a:r>
            <a:r>
              <a:rPr sz="1871"/>
              <a:t>on mild to moderate doses of intravenous inotropes (or has a temporary circulatory support device) after repeated failure to wean without symptomatic hypotension, worsening symptoms, or progressive organ dysfunction (usually renal). It is critical to monitor nutrition, renal function, fluid balance, and overall status carefully to distinguish between a patient who is truly stable at patient profile 3 and a patient who has unappreciated decline rendering them patient profile 2.</a:t>
            </a:r>
          </a:p>
          <a:p>
            <a:pPr marL="0" indent="0" defTabSz="277368">
              <a:spcBef>
                <a:spcPts val="0"/>
              </a:spcBef>
              <a:buSzTx/>
              <a:buFontTx/>
              <a:buNone/>
              <a:defRPr sz="935">
                <a:solidFill>
                  <a:srgbClr val="454545"/>
                </a:solidFill>
                <a:latin typeface="Helvetica Neue"/>
                <a:ea typeface="Helvetica Neue"/>
                <a:cs typeface="Helvetica Neue"/>
                <a:sym typeface="Helvetica Neue"/>
              </a:defRPr>
            </a:pPr>
            <a:endParaRPr sz="1871"/>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44"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45" name="INTERMACS…"/>
          <p:cNvSpPr txBox="1">
            <a:spLocks noGrp="1"/>
          </p:cNvSpPr>
          <p:nvPr>
            <p:ph type="body" idx="1"/>
          </p:nvPr>
        </p:nvSpPr>
        <p:spPr>
          <a:xfrm>
            <a:off x="571500" y="1803400"/>
            <a:ext cx="11861800" cy="7706668"/>
          </a:xfrm>
          <a:prstGeom prst="rect">
            <a:avLst/>
          </a:prstGeom>
        </p:spPr>
        <p:txBody>
          <a:bodyPr/>
          <a:lstStyle/>
          <a:p>
            <a:pPr marL="0" indent="0" algn="ctr" defTabSz="342900">
              <a:spcBef>
                <a:spcPts val="0"/>
              </a:spcBef>
              <a:buSzTx/>
              <a:buFontTx/>
              <a:buNone/>
              <a:defRPr sz="2250">
                <a:solidFill>
                  <a:schemeClr val="accent1">
                    <a:hueOff val="147319"/>
                    <a:satOff val="13526"/>
                    <a:lumOff val="-23026"/>
                  </a:schemeClr>
                </a:solidFill>
                <a:latin typeface="Helvetica"/>
                <a:ea typeface="Helvetica"/>
                <a:cs typeface="Helvetica"/>
                <a:sym typeface="Helvetica"/>
              </a:defRPr>
            </a:pPr>
            <a:r>
              <a:rPr b="1"/>
              <a:t>INTERMACS </a:t>
            </a:r>
          </a:p>
          <a:p>
            <a:pPr marL="0" indent="0" algn="ctr" defTabSz="342900">
              <a:spcBef>
                <a:spcPts val="0"/>
              </a:spcBef>
              <a:buSzTx/>
              <a:buFontTx/>
              <a:buNone/>
              <a:defRPr sz="1800">
                <a:solidFill>
                  <a:schemeClr val="accent1">
                    <a:hueOff val="147319"/>
                    <a:satOff val="13526"/>
                    <a:lumOff val="-23026"/>
                  </a:schemeClr>
                </a:solidFill>
                <a:latin typeface="Helvetica"/>
                <a:ea typeface="Helvetica"/>
                <a:cs typeface="Helvetica"/>
                <a:sym typeface="Helvetica"/>
              </a:defRPr>
            </a:pPr>
            <a:r>
              <a:t>(International Register for Mechanically Assisted Circulatory Support)</a:t>
            </a:r>
          </a:p>
          <a:p>
            <a:pPr marL="0" indent="0" defTabSz="342900">
              <a:spcBef>
                <a:spcPts val="0"/>
              </a:spcBef>
              <a:buSzTx/>
              <a:buFontTx/>
              <a:buNone/>
              <a:defRPr sz="1650" b="1" u="sng">
                <a:solidFill>
                  <a:schemeClr val="accent1">
                    <a:hueOff val="147319"/>
                    <a:satOff val="13526"/>
                    <a:lumOff val="-23026"/>
                  </a:schemeClr>
                </a:solidFill>
                <a:latin typeface="Helvetica"/>
                <a:ea typeface="Helvetica"/>
                <a:cs typeface="Helvetica"/>
                <a:sym typeface="Helvetica"/>
              </a:defRPr>
            </a:pPr>
            <a:endParaRPr sz="1800"/>
          </a:p>
          <a:p>
            <a:pPr marL="0" indent="0" algn="ctr" defTabSz="342900">
              <a:spcBef>
                <a:spcPts val="0"/>
              </a:spcBef>
              <a:buSzTx/>
              <a:buFontTx/>
              <a:buNone/>
              <a:defRPr sz="1875" b="1" u="sng">
                <a:solidFill>
                  <a:schemeClr val="accent1">
                    <a:hueOff val="147319"/>
                    <a:satOff val="13526"/>
                    <a:lumOff val="-23026"/>
                  </a:schemeClr>
                </a:solidFill>
                <a:latin typeface="Helvetica"/>
                <a:ea typeface="Helvetica"/>
                <a:cs typeface="Helvetica"/>
                <a:sym typeface="Helvetica"/>
              </a:defRPr>
            </a:pPr>
            <a:r>
              <a:rPr sz="1800"/>
              <a:t>AMBULATORY LEVELS</a:t>
            </a:r>
          </a:p>
          <a:p>
            <a:pPr marL="99119"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endParaRPr sz="1800"/>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r>
              <a:rPr b="1"/>
              <a:t>Level 4</a:t>
            </a:r>
            <a:r>
              <a:t>: </a:t>
            </a:r>
            <a:r>
              <a:rPr b="1"/>
              <a:t>Resting symptoms or shortness of breath with activities of daily living but at home on oral therapy. </a:t>
            </a:r>
            <a:r>
              <a:t>Patients may have gastrointestinal symptoms (abdominal discomfort, nausea, poor appetite), disabling ascites, or severe lower extremity edema. This patient should be carefully </a:t>
            </a:r>
            <a:r>
              <a:rPr u="sng"/>
              <a:t>considered for more intensive management and surveillance</a:t>
            </a:r>
            <a:r>
              <a:t> programs, by which some may be recognized to have poor compliance that would compromise outcomes with any therapy. </a:t>
            </a:r>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endParaRPr/>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r>
              <a:rPr b="1"/>
              <a:t>Level 5:</a:t>
            </a:r>
            <a:r>
              <a:t> </a:t>
            </a:r>
            <a:r>
              <a:rPr b="1"/>
              <a:t>Exertion/exercise  intolerant but is comfortable at rest</a:t>
            </a:r>
            <a:r>
              <a:t>, living predominantly within the house or </a:t>
            </a:r>
            <a:r>
              <a:rPr b="1"/>
              <a:t>housebound</a:t>
            </a:r>
            <a:r>
              <a:t>. This patient has no congestive symptoms but may have chronically elevated volume status, frequently with renal dysfunction. </a:t>
            </a:r>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endParaRPr/>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r>
              <a:rPr b="1"/>
              <a:t>Level 6</a:t>
            </a:r>
            <a:r>
              <a:t>: Exertion limited but comfortable at rest without evidence of fluid overload, but who is able to do some mild activity. Activities of daily living are comfortable and minor activities outside the home such as visiting friends or going to a restaurant can be performed, but fatigue results within a few minutes of any meaningful physical exertion. This patient has occasional episodes of worsening symptoms and is likely to have had a hospitalization for heart failure within the past year. </a:t>
            </a:r>
            <a:r>
              <a:rPr b="1"/>
              <a:t>This category describes NYHA class III.</a:t>
            </a:r>
            <a:r>
              <a:t> </a:t>
            </a:r>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endParaRPr/>
          </a:p>
          <a:p>
            <a:pPr marL="451544" lvl="1" indent="-99119" defTabSz="342900">
              <a:spcBef>
                <a:spcPts val="0"/>
              </a:spcBef>
              <a:defRPr sz="1875">
                <a:solidFill>
                  <a:schemeClr val="accent1">
                    <a:hueOff val="147319"/>
                    <a:satOff val="13526"/>
                    <a:lumOff val="-23026"/>
                  </a:schemeClr>
                </a:solidFill>
                <a:latin typeface="Helvetica"/>
                <a:ea typeface="Helvetica"/>
                <a:cs typeface="Helvetica"/>
                <a:sym typeface="Helvetica"/>
              </a:defRPr>
            </a:pPr>
            <a:r>
              <a:rPr b="1"/>
              <a:t>Level 7</a:t>
            </a:r>
            <a:r>
              <a:t>: Advanced NYHA class III describes a patient who is clinically stable with a reasonable level of comfortable activity, despite a history of previous decompensation that is not recent. This patient is usually able to walk more than a block. Any decompensation requiring intravenous diuretics or hospitalization within the previous month should make this person a patient profile 6 or lower.</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48"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49" name="REMATCH Trial…"/>
          <p:cNvSpPr txBox="1">
            <a:spLocks noGrp="1"/>
          </p:cNvSpPr>
          <p:nvPr>
            <p:ph type="body" idx="1"/>
          </p:nvPr>
        </p:nvSpPr>
        <p:spPr>
          <a:xfrm>
            <a:off x="571500" y="1803400"/>
            <a:ext cx="11861800" cy="7706668"/>
          </a:xfrm>
          <a:prstGeom prst="rect">
            <a:avLst/>
          </a:prstGeom>
        </p:spPr>
        <p:txBody>
          <a:bodyPr/>
          <a:lstStyle/>
          <a:p>
            <a:pPr marL="0" indent="0" algn="ctr" defTabSz="457200">
              <a:spcBef>
                <a:spcPts val="0"/>
              </a:spcBef>
              <a:buSzTx/>
              <a:buFontTx/>
              <a:buNone/>
              <a:defRPr sz="2500">
                <a:solidFill>
                  <a:schemeClr val="accent1">
                    <a:hueOff val="147319"/>
                    <a:satOff val="13526"/>
                    <a:lumOff val="-23026"/>
                  </a:schemeClr>
                </a:solidFill>
                <a:latin typeface="Helvetica"/>
                <a:ea typeface="Helvetica"/>
                <a:cs typeface="Helvetica"/>
                <a:sym typeface="Helvetica"/>
              </a:defRPr>
            </a:pPr>
            <a:r>
              <a:t> REMATCH Trial</a:t>
            </a:r>
          </a:p>
          <a:p>
            <a:pPr marL="0" indent="0" algn="ctr" defTabSz="457200">
              <a:spcBef>
                <a:spcPts val="0"/>
              </a:spcBef>
              <a:buSzTx/>
              <a:buFontTx/>
              <a:buNone/>
              <a:defRPr sz="2000">
                <a:solidFill>
                  <a:schemeClr val="accent1">
                    <a:hueOff val="147319"/>
                    <a:satOff val="13526"/>
                    <a:lumOff val="-23026"/>
                  </a:schemeClr>
                </a:solidFill>
                <a:latin typeface="Helvetica"/>
                <a:ea typeface="Helvetica"/>
                <a:cs typeface="Helvetica"/>
                <a:sym typeface="Helvetica"/>
              </a:defRPr>
            </a:pPr>
            <a:r>
              <a:rPr u="sng"/>
              <a:t>(R</a:t>
            </a:r>
            <a:r>
              <a:t>andomized </a:t>
            </a:r>
            <a:r>
              <a:rPr u="sng"/>
              <a:t>E</a:t>
            </a:r>
            <a:r>
              <a:t>valuation of </a:t>
            </a:r>
            <a:r>
              <a:rPr u="sng"/>
              <a:t>M</a:t>
            </a:r>
            <a:r>
              <a:t>echanical </a:t>
            </a:r>
            <a:r>
              <a:rPr u="sng"/>
              <a:t>A</a:t>
            </a:r>
            <a:r>
              <a:t>ssistance for the </a:t>
            </a:r>
            <a:r>
              <a:rPr u="sng"/>
              <a:t>T</a:t>
            </a:r>
            <a:r>
              <a:t>reatment of </a:t>
            </a:r>
            <a:r>
              <a:rPr u="sng"/>
              <a:t>C</a:t>
            </a:r>
            <a:r>
              <a:t>ongestive Heart </a:t>
            </a:r>
            <a:r>
              <a:rPr u="sng"/>
              <a:t>F</a:t>
            </a:r>
            <a:r>
              <a:t>ailure)</a:t>
            </a:r>
          </a:p>
        </p:txBody>
      </p:sp>
      <p:pic>
        <p:nvPicPr>
          <p:cNvPr id="350" name="fullsizeoutput_3df.jpeg" descr="fullsizeoutput_3df.jpeg"/>
          <p:cNvPicPr>
            <a:picLocks noChangeAspect="1"/>
          </p:cNvPicPr>
          <p:nvPr/>
        </p:nvPicPr>
        <p:blipFill>
          <a:blip r:embed="rId3">
            <a:extLst/>
          </a:blip>
          <a:stretch>
            <a:fillRect/>
          </a:stretch>
        </p:blipFill>
        <p:spPr>
          <a:xfrm>
            <a:off x="6007100" y="3105150"/>
            <a:ext cx="6324600" cy="5499100"/>
          </a:xfrm>
          <a:prstGeom prst="rect">
            <a:avLst/>
          </a:prstGeom>
          <a:ln w="12700">
            <a:miter lim="400000"/>
          </a:ln>
        </p:spPr>
      </p:pic>
      <p:sp>
        <p:nvSpPr>
          <p:cNvPr id="351" name="RCT (n=129) of Non-transplant candidates comparing OMM vs pulsatile flow LVAD…"/>
          <p:cNvSpPr txBox="1"/>
          <p:nvPr/>
        </p:nvSpPr>
        <p:spPr>
          <a:xfrm>
            <a:off x="603232" y="2933700"/>
            <a:ext cx="5317020" cy="645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93687" indent="-293687">
              <a:buSzPct val="75000"/>
              <a:buFont typeface="Zapf Dingbats"/>
              <a:buChar char="➤"/>
              <a:defRPr sz="1900" i="0" spc="19">
                <a:solidFill>
                  <a:schemeClr val="accent1">
                    <a:hueOff val="147319"/>
                    <a:satOff val="13526"/>
                    <a:lumOff val="-23026"/>
                  </a:schemeClr>
                </a:solidFill>
              </a:defRPr>
            </a:pPr>
            <a:r>
              <a:t>RCT (n=129) of Non-transplant candidates comparing OMM vs pulsatile flow LVAD</a:t>
            </a:r>
          </a:p>
          <a:p>
            <a:pPr marL="293687" indent="-293687">
              <a:buSzPct val="75000"/>
              <a:buFont typeface="Zapf Dingbats"/>
              <a:buChar char="➤"/>
              <a:defRPr sz="1900" i="0" spc="19">
                <a:solidFill>
                  <a:schemeClr val="accent1">
                    <a:hueOff val="147319"/>
                    <a:satOff val="13526"/>
                    <a:lumOff val="-23026"/>
                  </a:schemeClr>
                </a:solidFill>
              </a:defRPr>
            </a:pPr>
            <a:r>
              <a:t>EF&lt;25%, Peak vO2&lt;12ml/kg/min, on continuous infusion inotropes</a:t>
            </a:r>
          </a:p>
          <a:p>
            <a:pPr marL="293687" indent="-293687">
              <a:buSzPct val="75000"/>
              <a:buFont typeface="Zapf Dingbats"/>
              <a:buChar char="➤"/>
              <a:defRPr sz="1900" i="0" spc="19">
                <a:solidFill>
                  <a:schemeClr val="accent1">
                    <a:hueOff val="147319"/>
                    <a:satOff val="13526"/>
                    <a:lumOff val="-23026"/>
                  </a:schemeClr>
                </a:solidFill>
              </a:defRPr>
            </a:pPr>
            <a:r>
              <a:t>Increased survival</a:t>
            </a:r>
          </a:p>
          <a:p>
            <a:pPr marL="293687" indent="-293687">
              <a:buSzPct val="75000"/>
              <a:buFont typeface="Zapf Dingbats"/>
              <a:buChar char="➤"/>
              <a:defRPr sz="1900" b="1" i="0" spc="19">
                <a:solidFill>
                  <a:schemeClr val="accent1">
                    <a:hueOff val="147319"/>
                    <a:satOff val="13526"/>
                    <a:lumOff val="-23026"/>
                  </a:schemeClr>
                </a:solidFill>
              </a:defRPr>
            </a:pPr>
            <a:r>
              <a:t>The frequency of serious adverse events (AE) in the device group was 2.35 (95 per- cent confidence interval, 1.86 to 2.95) times that in the medical-therapy group</a:t>
            </a:r>
          </a:p>
          <a:p>
            <a:pPr marL="293687" indent="-293687">
              <a:buSzPct val="75000"/>
              <a:buFont typeface="Zapf Dingbats"/>
              <a:buChar char="➤"/>
              <a:defRPr sz="1900" i="0" spc="19">
                <a:solidFill>
                  <a:schemeClr val="accent1">
                    <a:hueOff val="147319"/>
                    <a:satOff val="13526"/>
                    <a:lumOff val="-23026"/>
                  </a:schemeClr>
                </a:solidFill>
              </a:defRPr>
            </a:pPr>
            <a:r>
              <a:t>AE showed a predominance of infection, bleeding, and malfunction of the device. </a:t>
            </a:r>
          </a:p>
          <a:p>
            <a:pPr marL="293687" indent="-293687">
              <a:buSzPct val="75000"/>
              <a:buFont typeface="Zapf Dingbats"/>
              <a:buChar char="➤"/>
              <a:defRPr sz="1900" i="0" spc="19">
                <a:solidFill>
                  <a:schemeClr val="accent1">
                    <a:hueOff val="147319"/>
                    <a:satOff val="13526"/>
                    <a:lumOff val="-23026"/>
                  </a:schemeClr>
                </a:solidFill>
              </a:defRPr>
            </a:pPr>
            <a:r>
              <a:t>The quality of life was significantly improved at one year in the device group but not equal to normal population baselines. </a:t>
            </a:r>
          </a:p>
          <a:p>
            <a:pPr marL="293687" indent="-293687">
              <a:buSzPct val="75000"/>
              <a:buFont typeface="Zapf Dingbats"/>
              <a:buChar char="➤"/>
              <a:defRPr sz="1900" i="0" spc="19">
                <a:solidFill>
                  <a:schemeClr val="accent1">
                    <a:hueOff val="147319"/>
                    <a:satOff val="13526"/>
                    <a:lumOff val="-23026"/>
                  </a:schemeClr>
                </a:solidFill>
              </a:defRPr>
            </a:pPr>
            <a:r>
              <a:t>FDA approved DT</a:t>
            </a:r>
          </a:p>
        </p:txBody>
      </p:sp>
      <p:sp>
        <p:nvSpPr>
          <p:cNvPr id="352" name="N Engl J Med 2001;345:1435-1443"/>
          <p:cNvSpPr txBox="1"/>
          <p:nvPr/>
        </p:nvSpPr>
        <p:spPr>
          <a:xfrm>
            <a:off x="9322675" y="8864600"/>
            <a:ext cx="2698033"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i="0" spc="14">
                <a:solidFill>
                  <a:srgbClr val="000000"/>
                </a:solidFill>
                <a:latin typeface="Times"/>
                <a:ea typeface="Times"/>
                <a:cs typeface="Times"/>
                <a:sym typeface="Times"/>
              </a:defRPr>
            </a:lvl1pPr>
          </a:lstStyle>
          <a:p>
            <a:r>
              <a:t>N Engl J Med 2001;345:1435-1443</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82" name="Objectives"/>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Objectives </a:t>
            </a:r>
          </a:p>
        </p:txBody>
      </p:sp>
      <p:sp>
        <p:nvSpPr>
          <p:cNvPr id="183" name="Prognostication: Utilize labs, clinical signs, and disease trajectories to assist in evidence based prognostication in medically complex advanced heart failure patients…"/>
          <p:cNvSpPr txBox="1">
            <a:spLocks noGrp="1"/>
          </p:cNvSpPr>
          <p:nvPr>
            <p:ph type="body" idx="1"/>
          </p:nvPr>
        </p:nvSpPr>
        <p:spPr>
          <a:prstGeom prst="rect">
            <a:avLst/>
          </a:prstGeom>
        </p:spPr>
        <p:txBody>
          <a:bodyPr/>
          <a:lstStyle/>
          <a:p>
            <a:pPr>
              <a:defRPr>
                <a:solidFill>
                  <a:schemeClr val="accent1">
                    <a:hueOff val="147319"/>
                    <a:satOff val="13526"/>
                    <a:lumOff val="-23026"/>
                  </a:schemeClr>
                </a:solidFill>
              </a:defRPr>
            </a:pPr>
            <a:r>
              <a:t>Prognostication: Utilize labs, clinical signs, and disease trajectories to assist in evidence based prognostication in medically complex advanced heart failure patients</a:t>
            </a:r>
          </a:p>
          <a:p>
            <a:pPr>
              <a:defRPr>
                <a:solidFill>
                  <a:schemeClr val="accent1">
                    <a:hueOff val="147319"/>
                    <a:satOff val="13526"/>
                    <a:lumOff val="-23026"/>
                  </a:schemeClr>
                </a:solidFill>
              </a:defRPr>
            </a:pPr>
            <a:r>
              <a:t>Incorporate Primary Palliative Medicine: Utilize specific communications tools when delivering news about serious illness to help develop prognostic awareness in patients with advanced heart failure and their families/ care-givers</a:t>
            </a:r>
          </a:p>
          <a:p>
            <a:pPr>
              <a:defRPr>
                <a:solidFill>
                  <a:schemeClr val="accent1">
                    <a:hueOff val="147319"/>
                    <a:satOff val="13526"/>
                    <a:lumOff val="-23026"/>
                  </a:schemeClr>
                </a:solidFill>
              </a:defRPr>
            </a:pPr>
            <a:r>
              <a:t>Complex Medical Uncertainty: Become familiar with a standardized model for approaching complex ethical situations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55"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56" name="Comparison of Continuous Flow to Pulsatile flow for DT (Destination Therapy)"/>
          <p:cNvSpPr txBox="1">
            <a:spLocks noGrp="1"/>
          </p:cNvSpPr>
          <p:nvPr>
            <p:ph type="body" idx="1"/>
          </p:nvPr>
        </p:nvSpPr>
        <p:spPr>
          <a:prstGeom prst="rect">
            <a:avLst/>
          </a:prstGeom>
        </p:spPr>
        <p:txBody>
          <a:bodyPr/>
          <a:lstStyle>
            <a:lvl1pPr marL="0" indent="0">
              <a:buSzTx/>
              <a:buFontTx/>
              <a:buNone/>
              <a:defRPr>
                <a:solidFill>
                  <a:schemeClr val="accent1">
                    <a:hueOff val="147319"/>
                    <a:satOff val="13526"/>
                    <a:lumOff val="-23026"/>
                  </a:schemeClr>
                </a:solidFill>
              </a:defRPr>
            </a:lvl1pPr>
          </a:lstStyle>
          <a:p>
            <a:r>
              <a:t>Comparison of Continuous Flow to Pulsatile flow for DT (Destination Therapy)</a:t>
            </a:r>
          </a:p>
        </p:txBody>
      </p:sp>
      <p:pic>
        <p:nvPicPr>
          <p:cNvPr id="357" name="fullsizeoutput_3dd.jpeg" descr="fullsizeoutput_3dd.jpeg"/>
          <p:cNvPicPr>
            <a:picLocks noChangeAspect="1"/>
          </p:cNvPicPr>
          <p:nvPr/>
        </p:nvPicPr>
        <p:blipFill>
          <a:blip r:embed="rId3">
            <a:extLst/>
          </a:blip>
          <a:stretch>
            <a:fillRect/>
          </a:stretch>
        </p:blipFill>
        <p:spPr>
          <a:xfrm>
            <a:off x="5181712" y="2763746"/>
            <a:ext cx="6951018" cy="5305608"/>
          </a:xfrm>
          <a:prstGeom prst="rect">
            <a:avLst/>
          </a:prstGeom>
          <a:ln w="12700">
            <a:miter lim="400000"/>
          </a:ln>
        </p:spPr>
      </p:pic>
      <p:sp>
        <p:nvSpPr>
          <p:cNvPr id="358" name="Slaughter MS, Rogers JG, Milano CA, et al., for the HeartMate II Investigators. Advanced heart failure treated with continuous-flow left ventricular assist device. N Engl J Med 2009; 361:2241–51."/>
          <p:cNvSpPr txBox="1"/>
          <p:nvPr/>
        </p:nvSpPr>
        <p:spPr>
          <a:xfrm>
            <a:off x="4959778" y="8420100"/>
            <a:ext cx="739488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ts val="2500"/>
              </a:lnSpc>
              <a:spcBef>
                <a:spcPts val="1200"/>
              </a:spcBef>
              <a:defRPr sz="1400" i="0" spc="0">
                <a:solidFill>
                  <a:srgbClr val="000000"/>
                </a:solidFill>
                <a:latin typeface="Times"/>
                <a:ea typeface="Times"/>
                <a:cs typeface="Times"/>
                <a:sym typeface="Times"/>
              </a:defRPr>
            </a:lvl1pPr>
          </a:lstStyle>
          <a:p>
            <a:r>
              <a:t>Slaughter MS, Rogers JG, Milano CA, et al., for the HeartMate II Investigators. Advanced heart failure treated with continuous-flow left ventricular assist device. N Engl J Med 2009; 361:2241–51. </a:t>
            </a:r>
          </a:p>
        </p:txBody>
      </p:sp>
      <p:sp>
        <p:nvSpPr>
          <p:cNvPr id="359" name="Non-transplant eligible patients were randomized 2:1 ration for CF LVAD vs Pulsatile flow…"/>
          <p:cNvSpPr txBox="1"/>
          <p:nvPr/>
        </p:nvSpPr>
        <p:spPr>
          <a:xfrm>
            <a:off x="595096" y="3333750"/>
            <a:ext cx="4147975" cy="520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11162" indent="-411162">
              <a:buSzPct val="75000"/>
              <a:buFont typeface="Zapf Dingbats"/>
              <a:buChar char="➤"/>
              <a:defRPr i="0">
                <a:solidFill>
                  <a:schemeClr val="accent1">
                    <a:hueOff val="147319"/>
                    <a:satOff val="13526"/>
                    <a:lumOff val="-23026"/>
                  </a:schemeClr>
                </a:solidFill>
                <a:latin typeface="Times"/>
                <a:ea typeface="Times"/>
                <a:cs typeface="Times"/>
                <a:sym typeface="Times"/>
              </a:defRPr>
            </a:pPr>
            <a:r>
              <a:t>Non-transplant eligible patients were randomized 2:1 ration for CF LVAD vs Pulsatile flow</a:t>
            </a:r>
          </a:p>
          <a:p>
            <a:pPr marL="411162" indent="-411162">
              <a:buSzPct val="75000"/>
              <a:buFont typeface="Zapf Dingbats"/>
              <a:buChar char="➤"/>
              <a:defRPr i="0">
                <a:solidFill>
                  <a:schemeClr val="accent1">
                    <a:hueOff val="147319"/>
                    <a:satOff val="13526"/>
                    <a:lumOff val="-23026"/>
                  </a:schemeClr>
                </a:solidFill>
                <a:latin typeface="Times"/>
                <a:ea typeface="Times"/>
                <a:cs typeface="Times"/>
                <a:sym typeface="Times"/>
              </a:defRPr>
            </a:pPr>
            <a:r>
              <a:t>End point was two year survival free from disabling CVA. </a:t>
            </a:r>
          </a:p>
          <a:p>
            <a:pPr marL="411162" indent="-411162">
              <a:buSzPct val="75000"/>
              <a:buFont typeface="Zapf Dingbats"/>
              <a:buChar char="➤"/>
              <a:defRPr i="0">
                <a:solidFill>
                  <a:schemeClr val="accent1">
                    <a:hueOff val="147319"/>
                    <a:satOff val="13526"/>
                    <a:lumOff val="-23026"/>
                  </a:schemeClr>
                </a:solidFill>
                <a:latin typeface="Times"/>
                <a:ea typeface="Times"/>
                <a:cs typeface="Times"/>
                <a:sym typeface="Times"/>
              </a:defRPr>
            </a:pPr>
            <a:r>
              <a:t>Secondary endpoints were AE, QoL, and Functional Capacity</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62"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63" name="Comparison of survival of advanced CF LVAD and Transplant"/>
          <p:cNvSpPr txBox="1">
            <a:spLocks noGrp="1"/>
          </p:cNvSpPr>
          <p:nvPr>
            <p:ph type="body" idx="1"/>
          </p:nvPr>
        </p:nvSpPr>
        <p:spPr>
          <a:xfrm>
            <a:off x="571500" y="1587500"/>
            <a:ext cx="11861800" cy="8082017"/>
          </a:xfrm>
          <a:prstGeom prst="rect">
            <a:avLst/>
          </a:prstGeom>
        </p:spPr>
        <p:txBody>
          <a:bodyPr/>
          <a:lstStyle>
            <a:lvl1pPr marL="0" indent="0" algn="ctr">
              <a:buSzTx/>
              <a:buFontTx/>
              <a:buNone/>
              <a:defRPr>
                <a:solidFill>
                  <a:schemeClr val="accent1">
                    <a:hueOff val="147319"/>
                    <a:satOff val="13526"/>
                    <a:lumOff val="-23026"/>
                  </a:schemeClr>
                </a:solidFill>
              </a:defRPr>
            </a:lvl1pPr>
          </a:lstStyle>
          <a:p>
            <a:r>
              <a:t>Comparison of survival of advanced CF LVAD and Transplant</a:t>
            </a:r>
          </a:p>
        </p:txBody>
      </p:sp>
      <p:pic>
        <p:nvPicPr>
          <p:cNvPr id="364" name="fullsizeoutput_3e7.jpeg" descr="fullsizeoutput_3e7.jpeg"/>
          <p:cNvPicPr>
            <a:picLocks noChangeAspect="1"/>
          </p:cNvPicPr>
          <p:nvPr/>
        </p:nvPicPr>
        <p:blipFill>
          <a:blip r:embed="rId3">
            <a:extLst/>
          </a:blip>
          <a:stretch>
            <a:fillRect/>
          </a:stretch>
        </p:blipFill>
        <p:spPr>
          <a:xfrm>
            <a:off x="628650" y="2448673"/>
            <a:ext cx="5927676" cy="6581027"/>
          </a:xfrm>
          <a:prstGeom prst="rect">
            <a:avLst/>
          </a:prstGeom>
          <a:ln w="12700">
            <a:miter lim="400000"/>
          </a:ln>
        </p:spPr>
      </p:pic>
      <p:pic>
        <p:nvPicPr>
          <p:cNvPr id="365" name="fullsizeoutput_3e8.jpeg" descr="fullsizeoutput_3e8.jpeg"/>
          <p:cNvPicPr>
            <a:picLocks noChangeAspect="1"/>
          </p:cNvPicPr>
          <p:nvPr/>
        </p:nvPicPr>
        <p:blipFill>
          <a:blip r:embed="rId4">
            <a:extLst/>
          </a:blip>
          <a:stretch>
            <a:fillRect/>
          </a:stretch>
        </p:blipFill>
        <p:spPr>
          <a:xfrm>
            <a:off x="6572250" y="3653099"/>
            <a:ext cx="5339217" cy="4172175"/>
          </a:xfrm>
          <a:prstGeom prst="rect">
            <a:avLst/>
          </a:prstGeom>
          <a:ln w="12700">
            <a:miter lim="400000"/>
          </a:ln>
        </p:spPr>
      </p:pic>
      <p:sp>
        <p:nvSpPr>
          <p:cNvPr id="366" name="Mancini, MD, et al, Left Ventricular Assist Devices, A Rapidly Evolving Alternative to Transplant, J Am Col Cardiology,Vol65.(23)2015"/>
          <p:cNvSpPr txBox="1"/>
          <p:nvPr/>
        </p:nvSpPr>
        <p:spPr>
          <a:xfrm>
            <a:off x="650757" y="9004299"/>
            <a:ext cx="5761124"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200" i="0" spc="12">
                <a:solidFill>
                  <a:srgbClr val="000000"/>
                </a:solidFill>
              </a:defRPr>
            </a:pPr>
            <a:r>
              <a:t>Mancini, MD, et al, </a:t>
            </a:r>
            <a:r>
              <a:rPr i="1"/>
              <a:t>Left Ventricular Assist Devices, A Rapidly Evolving Alternative to Transplant</a:t>
            </a:r>
            <a:r>
              <a:t>, J Am Col Cardiology,Vol65.(23)2015</a:t>
            </a:r>
          </a:p>
        </p:txBody>
      </p:sp>
      <p:sp>
        <p:nvSpPr>
          <p:cNvPr id="367" name="Mehtra, MD et al, A Fully Magnetically Levitated Circulatory Pump for Advanced Heart Failure, N Engl J Med 2017;376:440-50"/>
          <p:cNvSpPr txBox="1"/>
          <p:nvPr/>
        </p:nvSpPr>
        <p:spPr>
          <a:xfrm>
            <a:off x="6742945" y="8069838"/>
            <a:ext cx="592767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1200"/>
              </a:spcBef>
              <a:defRPr sz="1200" i="0" spc="0">
                <a:solidFill>
                  <a:srgbClr val="000000"/>
                </a:solidFill>
                <a:latin typeface="Times"/>
                <a:ea typeface="Times"/>
                <a:cs typeface="Times"/>
                <a:sym typeface="Times"/>
              </a:defRPr>
            </a:pPr>
            <a:r>
              <a:rPr dirty="0" err="1"/>
              <a:t>Mehtra</a:t>
            </a:r>
            <a:r>
              <a:rPr dirty="0"/>
              <a:t>, MD et al, </a:t>
            </a:r>
            <a:r>
              <a:rPr i="1" dirty="0"/>
              <a:t>A Fully Magnetically Levitated Circulatory Pump for Advanced Heart Failure,</a:t>
            </a:r>
            <a:r>
              <a:rPr dirty="0"/>
              <a:t> N </a:t>
            </a:r>
            <a:r>
              <a:rPr dirty="0" err="1"/>
              <a:t>Engl</a:t>
            </a:r>
            <a:r>
              <a:rPr dirty="0"/>
              <a:t> J Med 2017;376:440-50 </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70"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71" name="Long-term Complications (Adverse Events- AE) Associated with CF-LVADs…"/>
          <p:cNvSpPr txBox="1">
            <a:spLocks noGrp="1"/>
          </p:cNvSpPr>
          <p:nvPr>
            <p:ph type="body" idx="1"/>
          </p:nvPr>
        </p:nvSpPr>
        <p:spPr>
          <a:xfrm>
            <a:off x="571500" y="1587500"/>
            <a:ext cx="11861800" cy="8082017"/>
          </a:xfrm>
          <a:prstGeom prst="rect">
            <a:avLst/>
          </a:prstGeom>
        </p:spPr>
        <p:txBody>
          <a:bodyPr/>
          <a:lstStyle/>
          <a:p>
            <a:pPr marL="0" indent="0" algn="ctr">
              <a:buSzTx/>
              <a:buFontTx/>
              <a:buNone/>
              <a:defRPr sz="2500" b="1">
                <a:solidFill>
                  <a:schemeClr val="accent1">
                    <a:hueOff val="147319"/>
                    <a:satOff val="13526"/>
                    <a:lumOff val="-23026"/>
                  </a:schemeClr>
                </a:solidFill>
              </a:defRPr>
            </a:pPr>
            <a:r>
              <a:t>Long-term Complications (Adverse Events- AE) Associated with CF-LVADs</a:t>
            </a:r>
          </a:p>
          <a:p>
            <a:pPr marL="337740" indent="-337740">
              <a:defRPr sz="2300">
                <a:solidFill>
                  <a:schemeClr val="accent1">
                    <a:hueOff val="147319"/>
                    <a:satOff val="13526"/>
                    <a:lumOff val="-23026"/>
                  </a:schemeClr>
                </a:solidFill>
                <a:latin typeface="Times"/>
                <a:ea typeface="Times"/>
                <a:cs typeface="Times"/>
                <a:sym typeface="Times"/>
              </a:defRPr>
            </a:pPr>
            <a:r>
              <a:t>Driveline infections (19%)</a:t>
            </a:r>
          </a:p>
          <a:p>
            <a:pPr marL="337740" indent="-337740">
              <a:defRPr sz="2300">
                <a:solidFill>
                  <a:schemeClr val="accent1">
                    <a:hueOff val="147319"/>
                    <a:satOff val="13526"/>
                    <a:lumOff val="-23026"/>
                  </a:schemeClr>
                </a:solidFill>
                <a:latin typeface="Times"/>
                <a:ea typeface="Times"/>
                <a:cs typeface="Times"/>
                <a:sym typeface="Times"/>
              </a:defRPr>
            </a:pPr>
            <a:r>
              <a:t>Sepsis (19%)</a:t>
            </a:r>
          </a:p>
          <a:p>
            <a:pPr marL="337740" indent="-337740">
              <a:defRPr sz="2300">
                <a:solidFill>
                  <a:schemeClr val="accent1">
                    <a:hueOff val="147319"/>
                    <a:satOff val="13526"/>
                    <a:lumOff val="-23026"/>
                  </a:schemeClr>
                </a:solidFill>
                <a:latin typeface="Times"/>
                <a:ea typeface="Times"/>
                <a:cs typeface="Times"/>
                <a:sym typeface="Times"/>
              </a:defRPr>
            </a:pPr>
            <a:r>
              <a:t>Strokes (11.7%)</a:t>
            </a:r>
          </a:p>
          <a:p>
            <a:pPr marL="337740" indent="-337740">
              <a:defRPr sz="2300">
                <a:solidFill>
                  <a:schemeClr val="accent1">
                    <a:hueOff val="147319"/>
                    <a:satOff val="13526"/>
                    <a:lumOff val="-23026"/>
                  </a:schemeClr>
                </a:solidFill>
                <a:latin typeface="Times"/>
                <a:ea typeface="Times"/>
                <a:cs typeface="Times"/>
                <a:sym typeface="Times"/>
              </a:defRPr>
            </a:pPr>
            <a:r>
              <a:t>Thrombus formation (3.6%)</a:t>
            </a:r>
          </a:p>
          <a:p>
            <a:pPr marL="337740" indent="-337740">
              <a:defRPr sz="2300">
                <a:solidFill>
                  <a:schemeClr val="accent1">
                    <a:hueOff val="147319"/>
                    <a:satOff val="13526"/>
                    <a:lumOff val="-23026"/>
                  </a:schemeClr>
                </a:solidFill>
                <a:latin typeface="Times"/>
                <a:ea typeface="Times"/>
                <a:cs typeface="Times"/>
                <a:sym typeface="Times"/>
              </a:defRPr>
            </a:pPr>
            <a:r>
              <a:t>Bleeding (54%)</a:t>
            </a:r>
          </a:p>
          <a:p>
            <a:pPr marL="337740" indent="-337740">
              <a:defRPr sz="2300">
                <a:solidFill>
                  <a:schemeClr val="accent1">
                    <a:hueOff val="147319"/>
                    <a:satOff val="13526"/>
                    <a:lumOff val="-23026"/>
                  </a:schemeClr>
                </a:solidFill>
                <a:latin typeface="Times"/>
                <a:ea typeface="Times"/>
                <a:cs typeface="Times"/>
                <a:sym typeface="Times"/>
              </a:defRPr>
            </a:pPr>
            <a:r>
              <a:t>Mechanical failures requiring replacement (4%)</a:t>
            </a:r>
          </a:p>
          <a:p>
            <a:pPr marL="337740" indent="-337740">
              <a:defRPr sz="2300">
                <a:solidFill>
                  <a:schemeClr val="accent1">
                    <a:hueOff val="147319"/>
                    <a:satOff val="13526"/>
                    <a:lumOff val="-23026"/>
                  </a:schemeClr>
                </a:solidFill>
                <a:latin typeface="Times"/>
                <a:ea typeface="Times"/>
                <a:cs typeface="Times"/>
                <a:sym typeface="Times"/>
              </a:defRPr>
            </a:pPr>
            <a:r>
              <a:t>Right HF (18%)</a:t>
            </a:r>
          </a:p>
          <a:p>
            <a:pPr marL="337740" indent="-337740">
              <a:defRPr sz="2300">
                <a:solidFill>
                  <a:schemeClr val="accent1">
                    <a:hueOff val="147319"/>
                    <a:satOff val="13526"/>
                    <a:lumOff val="-23026"/>
                  </a:schemeClr>
                </a:solidFill>
                <a:latin typeface="Times"/>
                <a:ea typeface="Times"/>
                <a:cs typeface="Times"/>
                <a:sym typeface="Times"/>
              </a:defRPr>
            </a:pPr>
            <a:r>
              <a:t>Acquired von Wille- brand’s disease rapidly develops in virtually all patients post–CF-LVAD implant</a:t>
            </a:r>
          </a:p>
          <a:p>
            <a:pPr marL="337740" indent="-337740">
              <a:defRPr sz="2300">
                <a:solidFill>
                  <a:schemeClr val="accent1">
                    <a:hueOff val="147319"/>
                    <a:satOff val="13526"/>
                    <a:lumOff val="-23026"/>
                  </a:schemeClr>
                </a:solidFill>
                <a:latin typeface="Times"/>
                <a:ea typeface="Times"/>
                <a:cs typeface="Times"/>
                <a:sym typeface="Times"/>
              </a:defRPr>
            </a:pPr>
            <a:r>
              <a:t>Aortic insufficiency is also frequent, with an incidence of &gt;30% at 3 years.</a:t>
            </a:r>
          </a:p>
          <a:p>
            <a:pPr marL="337740" indent="-337740">
              <a:defRPr sz="2300">
                <a:solidFill>
                  <a:schemeClr val="accent1">
                    <a:hueOff val="147319"/>
                    <a:satOff val="13526"/>
                    <a:lumOff val="-23026"/>
                  </a:schemeClr>
                </a:solidFill>
                <a:latin typeface="Times"/>
                <a:ea typeface="Times"/>
                <a:cs typeface="Times"/>
                <a:sym typeface="Times"/>
              </a:defRPr>
            </a:pPr>
            <a:r>
              <a:t>The event rate in device-supported patients resulting in rehospitalization for infection, bleeding, device malfunction, stroke, or death is extremely high, at 70% in the first year</a:t>
            </a:r>
          </a:p>
        </p:txBody>
      </p:sp>
      <p:sp>
        <p:nvSpPr>
          <p:cNvPr id="372" name="Mancini, MD, et al, Left Ventricular Assist Devices, A Rapidly Evolving Alternative to Transplant, J Am Col Cardiology,Vol65.(23)2015"/>
          <p:cNvSpPr txBox="1"/>
          <p:nvPr/>
        </p:nvSpPr>
        <p:spPr>
          <a:xfrm>
            <a:off x="3330457" y="9182100"/>
            <a:ext cx="8981963"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200" i="0" spc="12">
                <a:solidFill>
                  <a:srgbClr val="000000"/>
                </a:solidFill>
              </a:defRPr>
            </a:pPr>
            <a:r>
              <a:t>Mancini, MD, et al, </a:t>
            </a:r>
            <a:r>
              <a:rPr i="1"/>
              <a:t>Left Ventricular Assist Devices, A Rapidly Evolving Alternative to Transplant</a:t>
            </a:r>
            <a:r>
              <a:t>, J Am Col Cardiology,Vol65.(23)2015</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75"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76" name="With Improving LVAD Survival Should LVADs be considered for Ambulatory HF patients prior to dependence on inotropes? (INTERMACS 4-7)…"/>
          <p:cNvSpPr txBox="1">
            <a:spLocks noGrp="1"/>
          </p:cNvSpPr>
          <p:nvPr>
            <p:ph type="body" idx="1"/>
          </p:nvPr>
        </p:nvSpPr>
        <p:spPr>
          <a:xfrm>
            <a:off x="571500" y="1587500"/>
            <a:ext cx="11861800" cy="8082017"/>
          </a:xfrm>
          <a:prstGeom prst="rect">
            <a:avLst/>
          </a:prstGeom>
        </p:spPr>
        <p:txBody>
          <a:bodyPr/>
          <a:lstStyle/>
          <a:p>
            <a:pPr marL="0" indent="0">
              <a:buSzTx/>
              <a:buFontTx/>
              <a:buNone/>
              <a:defRPr sz="2500" b="1">
                <a:solidFill>
                  <a:schemeClr val="accent1">
                    <a:hueOff val="147319"/>
                    <a:satOff val="13526"/>
                    <a:lumOff val="-23026"/>
                  </a:schemeClr>
                </a:solidFill>
              </a:defRPr>
            </a:pPr>
            <a:r>
              <a:t>With Improving LVAD Survival Should LVADs be considered for Ambulatory HF patients prior to dependence on inotropes? (INTERMACS 4-7)</a:t>
            </a:r>
          </a:p>
          <a:p>
            <a:pPr marL="367109" indent="-367109">
              <a:defRPr sz="2500">
                <a:solidFill>
                  <a:schemeClr val="accent1">
                    <a:hueOff val="147319"/>
                    <a:satOff val="13526"/>
                    <a:lumOff val="-23026"/>
                  </a:schemeClr>
                </a:solidFill>
              </a:defRPr>
            </a:pPr>
            <a:r>
              <a:t>Less than 20% of current LVAD device implantation occurs in patient prior to inotrope dependence</a:t>
            </a:r>
          </a:p>
          <a:p>
            <a:pPr marL="367109" indent="-367109">
              <a:defRPr sz="2500">
                <a:solidFill>
                  <a:schemeClr val="accent1">
                    <a:hueOff val="147319"/>
                    <a:satOff val="13526"/>
                    <a:lumOff val="-23026"/>
                  </a:schemeClr>
                </a:solidFill>
              </a:defRPr>
            </a:pPr>
            <a:r>
              <a:t>MedaMACS: (Medical Arm for Mechanically Assisted Circulatory Support) is a specialized registry of medically managed patients who meet INTERMAC 4 criteria for HF </a:t>
            </a:r>
            <a:r>
              <a:rPr sz="1900"/>
              <a:t>(Survival 47% at 12 mo)</a:t>
            </a:r>
          </a:p>
          <a:p>
            <a:pPr marL="367109" indent="-367109">
              <a:defRPr sz="2500">
                <a:solidFill>
                  <a:schemeClr val="accent1">
                    <a:hueOff val="147319"/>
                    <a:satOff val="13526"/>
                    <a:lumOff val="-23026"/>
                  </a:schemeClr>
                </a:solidFill>
              </a:defRPr>
            </a:pPr>
            <a:r>
              <a:t>In the ROADMAP Trial </a:t>
            </a:r>
            <a:r>
              <a:rPr sz="2200"/>
              <a:t>(Risk Assessment and Comparative Effectiveness of Left Ventricular Assist Device and Medical Management in Ambulatory HF Patients) </a:t>
            </a:r>
            <a:r>
              <a:t>MedaMACS patients were followed with OMM and compared to patients in the same classification who elected LVAD implantation</a:t>
            </a:r>
          </a:p>
          <a:p>
            <a:pPr marL="1306909" lvl="2" indent="-367109">
              <a:defRPr sz="1800">
                <a:solidFill>
                  <a:schemeClr val="accent1">
                    <a:hueOff val="147319"/>
                    <a:satOff val="13526"/>
                    <a:lumOff val="-23026"/>
                  </a:schemeClr>
                </a:solidFill>
              </a:defRPr>
            </a:pPr>
            <a:r>
              <a:t>Primary end point was survival at one year which were roughly equivalent (63% at 12 mo)</a:t>
            </a:r>
          </a:p>
          <a:p>
            <a:pPr marL="1306909" lvl="2" indent="-367109">
              <a:defRPr sz="1800">
                <a:solidFill>
                  <a:schemeClr val="accent1">
                    <a:hueOff val="147319"/>
                    <a:satOff val="13526"/>
                    <a:lumOff val="-23026"/>
                  </a:schemeClr>
                </a:solidFill>
              </a:defRPr>
            </a:pPr>
            <a:r>
              <a:t>QoL measures were higher in the LVAD treated arm at the same time as increased adverse events, predominantly bleeding</a:t>
            </a:r>
          </a:p>
          <a:p>
            <a:pPr marL="1306909" lvl="2" indent="-367109">
              <a:defRPr sz="1800">
                <a:solidFill>
                  <a:schemeClr val="accent1">
                    <a:hueOff val="147319"/>
                    <a:satOff val="13526"/>
                    <a:lumOff val="-23026"/>
                  </a:schemeClr>
                </a:solidFill>
              </a:defRPr>
            </a:pPr>
            <a:r>
              <a:t>2 year outcomes show survival equivalencies as well highlighting the need to take into account more than survival in the decision of therapy</a:t>
            </a:r>
          </a:p>
        </p:txBody>
      </p:sp>
      <p:sp>
        <p:nvSpPr>
          <p:cNvPr id="377" name="Stewart, et al. Defining Ambulatory Advanced Heart Failure: MedaMACS and Beyond, Circ Heart Failure Rep (2017)14:498-506"/>
          <p:cNvSpPr txBox="1"/>
          <p:nvPr/>
        </p:nvSpPr>
        <p:spPr>
          <a:xfrm>
            <a:off x="2520436" y="9340849"/>
            <a:ext cx="9904994"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400" i="0" spc="14">
                <a:solidFill>
                  <a:srgbClr val="000000"/>
                </a:solidFill>
              </a:defRPr>
            </a:pPr>
            <a:r>
              <a:t>Stewart, et al. </a:t>
            </a:r>
            <a:r>
              <a:rPr i="1"/>
              <a:t>Defining Ambulatory Advanced Heart Failure: MedaMACS and Beyond</a:t>
            </a:r>
            <a:r>
              <a:t>, Circ Heart Failure Rep (2017)14:498-506</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80" name="PROGNOSTICATION IN HEART FAILURE: Shifting Sands"/>
          <p:cNvSpPr txBox="1">
            <a:spLocks noGrp="1"/>
          </p:cNvSpPr>
          <p:nvPr>
            <p:ph type="title"/>
          </p:nvPr>
        </p:nvSpPr>
        <p:spPr>
          <a:prstGeom prst="rect">
            <a:avLst/>
          </a:prstGeom>
          <a:blipFill>
            <a:blip r:embed="rId2"/>
          </a:blipFill>
          <a:ln w="101600" cap="rnd"/>
        </p:spPr>
        <p:txBody>
          <a:bodyPr anchor="ctr"/>
          <a:lstStyle/>
          <a:p>
            <a:pPr algn="ctr">
              <a:spcBef>
                <a:spcPts val="0"/>
              </a:spcBef>
              <a:defRPr sz="3800" cap="none">
                <a:solidFill>
                  <a:srgbClr val="FFFFFF"/>
                </a:solidFill>
                <a:latin typeface="DIN Alternate"/>
                <a:ea typeface="DIN Alternate"/>
                <a:cs typeface="DIN Alternate"/>
                <a:sym typeface="DIN Alternate"/>
              </a:defRPr>
            </a:pPr>
            <a:r>
              <a:rPr sz="2200"/>
              <a:t>PROGNOSTICATION IN HEART FAILURE</a:t>
            </a:r>
            <a:r>
              <a:t>: Shifting Sands</a:t>
            </a:r>
          </a:p>
        </p:txBody>
      </p:sp>
      <p:sp>
        <p:nvSpPr>
          <p:cNvPr id="381" name="Quality of Life Assessment of Transplant Patients at the 10 year mark…"/>
          <p:cNvSpPr txBox="1">
            <a:spLocks noGrp="1"/>
          </p:cNvSpPr>
          <p:nvPr>
            <p:ph type="body" idx="1"/>
          </p:nvPr>
        </p:nvSpPr>
        <p:spPr>
          <a:xfrm>
            <a:off x="571500" y="1587500"/>
            <a:ext cx="11861800" cy="8082017"/>
          </a:xfrm>
          <a:prstGeom prst="rect">
            <a:avLst/>
          </a:prstGeom>
        </p:spPr>
        <p:txBody>
          <a:bodyPr/>
          <a:lstStyle/>
          <a:p>
            <a:pPr marL="0" indent="0" algn="ctr" defTabSz="525779">
              <a:spcBef>
                <a:spcPts val="1600"/>
              </a:spcBef>
              <a:buSzTx/>
              <a:buFontTx/>
              <a:buNone/>
              <a:defRPr sz="2250" b="1">
                <a:solidFill>
                  <a:schemeClr val="accent1">
                    <a:hueOff val="147319"/>
                    <a:satOff val="13526"/>
                    <a:lumOff val="-23026"/>
                  </a:schemeClr>
                </a:solidFill>
              </a:defRPr>
            </a:pPr>
            <a:r>
              <a:t>Quality of Life Assessment of Transplant Patients at the 10 year mark</a:t>
            </a:r>
          </a:p>
          <a:p>
            <a:pPr marL="330398" indent="-330398" defTabSz="525779">
              <a:spcBef>
                <a:spcPts val="1600"/>
              </a:spcBef>
              <a:defRPr sz="2250" b="1">
                <a:solidFill>
                  <a:schemeClr val="accent1">
                    <a:hueOff val="147319"/>
                    <a:satOff val="13526"/>
                    <a:lumOff val="-23026"/>
                  </a:schemeClr>
                </a:solidFill>
              </a:defRPr>
            </a:pPr>
            <a:r>
              <a:t>Overall one-year survival (2009-2011)was 90.1%</a:t>
            </a:r>
          </a:p>
          <a:p>
            <a:pPr marL="330398" indent="-330398" defTabSz="525779">
              <a:spcBef>
                <a:spcPts val="1600"/>
              </a:spcBef>
              <a:defRPr sz="2250" b="1">
                <a:solidFill>
                  <a:schemeClr val="accent1">
                    <a:hueOff val="147319"/>
                    <a:satOff val="13526"/>
                    <a:lumOff val="-23026"/>
                  </a:schemeClr>
                </a:solidFill>
              </a:defRPr>
            </a:pPr>
            <a:r>
              <a:t>3-year survival 83.5%</a:t>
            </a:r>
          </a:p>
          <a:p>
            <a:pPr marL="330398" indent="-330398" defTabSz="525779">
              <a:spcBef>
                <a:spcPts val="1600"/>
              </a:spcBef>
              <a:defRPr sz="2250" b="1">
                <a:solidFill>
                  <a:schemeClr val="accent1">
                    <a:hueOff val="147319"/>
                    <a:satOff val="13526"/>
                    <a:lumOff val="-23026"/>
                  </a:schemeClr>
                </a:solidFill>
              </a:defRPr>
            </a:pPr>
            <a:r>
              <a:t>5-year survival 78.3%</a:t>
            </a:r>
          </a:p>
          <a:p>
            <a:pPr marL="330398" indent="-330398" defTabSz="525779">
              <a:spcBef>
                <a:spcPts val="1600"/>
              </a:spcBef>
              <a:defRPr sz="2250" b="1">
                <a:solidFill>
                  <a:schemeClr val="accent1">
                    <a:hueOff val="147319"/>
                    <a:satOff val="13526"/>
                    <a:lumOff val="-23026"/>
                  </a:schemeClr>
                </a:solidFill>
              </a:defRPr>
            </a:pPr>
            <a:r>
              <a:t>10-year survival 45%</a:t>
            </a:r>
          </a:p>
          <a:p>
            <a:pPr marL="330398" indent="-330398" defTabSz="525779">
              <a:spcBef>
                <a:spcPts val="1600"/>
              </a:spcBef>
              <a:defRPr sz="2250" b="1">
                <a:solidFill>
                  <a:schemeClr val="accent1">
                    <a:hueOff val="147319"/>
                    <a:satOff val="13526"/>
                    <a:lumOff val="-23026"/>
                  </a:schemeClr>
                </a:solidFill>
              </a:defRPr>
            </a:pPr>
            <a:r>
              <a:t>Most common cause of death in the first year post transplant was infection</a:t>
            </a:r>
          </a:p>
          <a:p>
            <a:pPr marL="330398" indent="-330398" defTabSz="525779">
              <a:spcBef>
                <a:spcPts val="1600"/>
              </a:spcBef>
              <a:defRPr sz="2250" b="1">
                <a:solidFill>
                  <a:schemeClr val="accent1">
                    <a:hueOff val="147319"/>
                    <a:satOff val="13526"/>
                    <a:lumOff val="-23026"/>
                  </a:schemeClr>
                </a:solidFill>
              </a:defRPr>
            </a:pPr>
            <a:r>
              <a:t>By the second year, cardiovascular/cerebrovascular disease was the leading documented cause of death through year 5 and beyond reaching 100% occurrence of CAD by year 20.</a:t>
            </a:r>
          </a:p>
          <a:p>
            <a:pPr marL="330398" indent="-330398" defTabSz="525779">
              <a:spcBef>
                <a:spcPts val="1600"/>
              </a:spcBef>
              <a:defRPr sz="2250" b="1">
                <a:solidFill>
                  <a:schemeClr val="accent1">
                    <a:hueOff val="147319"/>
                    <a:satOff val="13526"/>
                    <a:lumOff val="-23026"/>
                  </a:schemeClr>
                </a:solidFill>
              </a:defRPr>
            </a:pPr>
            <a:r>
              <a:t>Quality of Life (QoL) measures are often separated into physical (PCS) and Mental (MCS) measures. </a:t>
            </a:r>
          </a:p>
          <a:p>
            <a:pPr marL="330398" indent="-330398" defTabSz="525779">
              <a:spcBef>
                <a:spcPts val="1600"/>
              </a:spcBef>
              <a:defRPr sz="2250" b="1">
                <a:solidFill>
                  <a:schemeClr val="accent1">
                    <a:hueOff val="147319"/>
                    <a:satOff val="13526"/>
                    <a:lumOff val="-23026"/>
                  </a:schemeClr>
                </a:solidFill>
              </a:defRPr>
            </a:pPr>
            <a:r>
              <a:t>Transplant recipients often report lower PCS scores but MCS scores comparable to the general population</a:t>
            </a:r>
          </a:p>
          <a:p>
            <a:pPr marL="330398" indent="-330398" defTabSz="525779">
              <a:spcBef>
                <a:spcPts val="1600"/>
              </a:spcBef>
              <a:defRPr sz="2250" b="1">
                <a:solidFill>
                  <a:schemeClr val="accent1">
                    <a:hueOff val="147319"/>
                    <a:satOff val="13526"/>
                    <a:lumOff val="-23026"/>
                  </a:schemeClr>
                </a:solidFill>
              </a:defRPr>
            </a:pPr>
            <a:endParaRPr/>
          </a:p>
        </p:txBody>
      </p:sp>
      <p:sp>
        <p:nvSpPr>
          <p:cNvPr id="382" name="Politi. et al., Ten Years of “Extended” Life: Quality of Life Among Heart Transplant Survivors, Transplantation.Vol78(2)2004"/>
          <p:cNvSpPr txBox="1"/>
          <p:nvPr/>
        </p:nvSpPr>
        <p:spPr>
          <a:xfrm>
            <a:off x="3144125" y="9188450"/>
            <a:ext cx="9248387"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400" i="0" spc="14">
                <a:solidFill>
                  <a:srgbClr val="000000"/>
                </a:solidFill>
                <a:latin typeface="Times"/>
                <a:ea typeface="Times"/>
                <a:cs typeface="Times"/>
                <a:sym typeface="Times"/>
              </a:defRPr>
            </a:pPr>
            <a:r>
              <a:t>Politi. et al., </a:t>
            </a:r>
            <a:r>
              <a:rPr i="1"/>
              <a:t>Ten Years of “Extended” Life: Quality of Life Among Heart Transplant Survivors, </a:t>
            </a:r>
            <a:r>
              <a:t>Transplantation.Vol78(2)2004</a:t>
            </a:r>
          </a:p>
        </p:txBody>
      </p:sp>
      <p:sp>
        <p:nvSpPr>
          <p:cNvPr id="383" name="2016 Annual Cardiac Transplant US Statistics, American Society of Transplant Surgeons"/>
          <p:cNvSpPr txBox="1"/>
          <p:nvPr/>
        </p:nvSpPr>
        <p:spPr>
          <a:xfrm>
            <a:off x="5595076" y="8909050"/>
            <a:ext cx="6637374"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ts val="2900"/>
              </a:lnSpc>
              <a:spcBef>
                <a:spcPts val="1200"/>
              </a:spcBef>
              <a:defRPr sz="1400" i="0" spc="0">
                <a:solidFill>
                  <a:srgbClr val="000000"/>
                </a:solidFill>
                <a:latin typeface="Times"/>
                <a:ea typeface="Times"/>
                <a:cs typeface="Times"/>
                <a:sym typeface="Times"/>
              </a:defRPr>
            </a:lvl1pPr>
          </a:lstStyle>
          <a:p>
            <a:r>
              <a:t>2016 Annual Cardiac Transplant US Statistics, American Society of Transplant Surgeons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386" name="Discordant Perceptions of Prognosis"/>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Discordant Perceptions of Prognosis</a:t>
            </a:r>
          </a:p>
        </p:txBody>
      </p:sp>
      <p:sp>
        <p:nvSpPr>
          <p:cNvPr id="387" name="Discordant Perceptions of Prognosis and Treatment Options between Physicians and Patients with Advanced Heart Failure"/>
          <p:cNvSpPr txBox="1">
            <a:spLocks noGrp="1"/>
          </p:cNvSpPr>
          <p:nvPr>
            <p:ph type="body" idx="1"/>
          </p:nvPr>
        </p:nvSpPr>
        <p:spPr>
          <a:xfrm>
            <a:off x="571500" y="1587500"/>
            <a:ext cx="11861800" cy="8082017"/>
          </a:xfrm>
          <a:prstGeom prst="rect">
            <a:avLst/>
          </a:prstGeom>
        </p:spPr>
        <p:txBody>
          <a:bodyPr/>
          <a:lstStyle>
            <a:lvl1pPr marL="0" indent="0" algn="ctr" defTabSz="457200">
              <a:lnSpc>
                <a:spcPts val="4200"/>
              </a:lnSpc>
              <a:spcBef>
                <a:spcPts val="1200"/>
              </a:spcBef>
              <a:buSzTx/>
              <a:buFontTx/>
              <a:buNone/>
              <a:defRPr sz="1700" b="1">
                <a:solidFill>
                  <a:schemeClr val="accent1">
                    <a:hueOff val="147319"/>
                    <a:satOff val="13526"/>
                    <a:lumOff val="-23026"/>
                  </a:schemeClr>
                </a:solidFill>
                <a:latin typeface="Times"/>
                <a:ea typeface="Times"/>
                <a:cs typeface="Times"/>
                <a:sym typeface="Times"/>
              </a:defRPr>
            </a:lvl1pPr>
          </a:lstStyle>
          <a:p>
            <a:r>
              <a:t>Discordant Perceptions of Prognosis and Treatment Options between Physicians and Patients with Advanced Heart Failure </a:t>
            </a:r>
            <a:endParaRPr sz="1200" b="0"/>
          </a:p>
        </p:txBody>
      </p:sp>
      <p:sp>
        <p:nvSpPr>
          <p:cNvPr id="388" name="Ambardekar, et al. JACC Heart Fail. 2017 September ; 5(9): 663–671"/>
          <p:cNvSpPr txBox="1"/>
          <p:nvPr/>
        </p:nvSpPr>
        <p:spPr>
          <a:xfrm>
            <a:off x="5997755" y="9347200"/>
            <a:ext cx="6276926"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lvl="2" defTabSz="457200">
              <a:spcBef>
                <a:spcPts val="0"/>
              </a:spcBef>
              <a:defRPr sz="1400" i="0" spc="0">
                <a:solidFill>
                  <a:srgbClr val="000000"/>
                </a:solidFill>
                <a:latin typeface="Helvetica"/>
                <a:ea typeface="Helvetica"/>
                <a:cs typeface="Helvetica"/>
                <a:sym typeface="Helvetica"/>
              </a:defRPr>
            </a:pPr>
            <a:r>
              <a:t>Ambardekar, et al. JACC Heart Fail. 2017 September ; 5(9): 663–671 </a:t>
            </a:r>
          </a:p>
        </p:txBody>
      </p:sp>
      <p:pic>
        <p:nvPicPr>
          <p:cNvPr id="389" name="fullsizeoutput_3ea.jpeg" descr="fullsizeoutput_3ea.jpeg"/>
          <p:cNvPicPr>
            <a:picLocks noChangeAspect="1"/>
          </p:cNvPicPr>
          <p:nvPr/>
        </p:nvPicPr>
        <p:blipFill>
          <a:blip r:embed="rId3">
            <a:extLst/>
          </a:blip>
          <a:stretch>
            <a:fillRect/>
          </a:stretch>
        </p:blipFill>
        <p:spPr>
          <a:xfrm>
            <a:off x="2592847" y="2315706"/>
            <a:ext cx="7819106" cy="66256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86" name="Palliative Medicine: A Definition"/>
          <p:cNvSpPr txBox="1">
            <a:spLocks noGrp="1"/>
          </p:cNvSpPr>
          <p:nvPr>
            <p:ph type="title"/>
          </p:nvPr>
        </p:nvSpPr>
        <p:spPr>
          <a:prstGeom prst="rect">
            <a:avLst/>
          </a:prstGeom>
          <a:blipFill>
            <a:blip r:embed="rId2"/>
          </a:blipFill>
          <a:ln w="101600" cap="rnd"/>
        </p:spPr>
        <p:txBody>
          <a:bodyPr anchor="ctr"/>
          <a:lstStyle>
            <a:lvl1pPr algn="ctr">
              <a:spcBef>
                <a:spcPts val="0"/>
              </a:spcBef>
              <a:defRPr sz="3800" cap="none">
                <a:solidFill>
                  <a:srgbClr val="FFFFFF"/>
                </a:solidFill>
                <a:latin typeface="DIN Alternate"/>
                <a:ea typeface="DIN Alternate"/>
                <a:cs typeface="DIN Alternate"/>
                <a:sym typeface="DIN Alternate"/>
              </a:defRPr>
            </a:lvl1pPr>
          </a:lstStyle>
          <a:p>
            <a:r>
              <a:t>Palliative Medicine: A Definition </a:t>
            </a:r>
          </a:p>
        </p:txBody>
      </p:sp>
      <p:sp>
        <p:nvSpPr>
          <p:cNvPr id="187" name="Palliative medicine is a medical specialty focused on relieving  suffering and improving quality of life for patients with life-limiting illnesses.…"/>
          <p:cNvSpPr txBox="1">
            <a:spLocks noGrp="1"/>
          </p:cNvSpPr>
          <p:nvPr>
            <p:ph type="body" idx="1"/>
          </p:nvPr>
        </p:nvSpPr>
        <p:spPr>
          <a:prstGeom prst="rect">
            <a:avLst/>
          </a:prstGeom>
        </p:spPr>
        <p:txBody>
          <a:bodyPr/>
          <a:lstStyle/>
          <a:p>
            <a:pPr marL="0" lvl="1" indent="312039" defTabSz="531622">
              <a:spcBef>
                <a:spcPts val="1600"/>
              </a:spcBef>
              <a:buSzTx/>
              <a:buFontTx/>
              <a:buNone/>
              <a:defRPr sz="3185" b="1">
                <a:solidFill>
                  <a:schemeClr val="accent1">
                    <a:hueOff val="147319"/>
                    <a:satOff val="13526"/>
                    <a:lumOff val="-23026"/>
                  </a:schemeClr>
                </a:solidFill>
              </a:defRPr>
            </a:pPr>
            <a:r>
              <a:t>Palliative medicine is a medical specialty focused on relieving  suffering and improving quality of life for patients with life-limiting illnesses.</a:t>
            </a:r>
          </a:p>
          <a:p>
            <a:pPr marL="1202650" lvl="2" indent="-347432" defTabSz="531622">
              <a:spcBef>
                <a:spcPts val="1600"/>
              </a:spcBef>
              <a:defRPr sz="2366">
                <a:solidFill>
                  <a:schemeClr val="accent1">
                    <a:hueOff val="147319"/>
                    <a:satOff val="13526"/>
                    <a:lumOff val="-23026"/>
                  </a:schemeClr>
                </a:solidFill>
              </a:defRPr>
            </a:pPr>
            <a:r>
              <a:t>In-hospital palliative consults are called for patients with complicated pain, distressing symptoms, complex diagnoses, and for patients and/or families facing complex decisions. </a:t>
            </a:r>
          </a:p>
          <a:p>
            <a:pPr marL="1202650" lvl="2" indent="-347432" defTabSz="531622">
              <a:spcBef>
                <a:spcPts val="1600"/>
              </a:spcBef>
              <a:defRPr sz="2366">
                <a:solidFill>
                  <a:schemeClr val="accent1">
                    <a:hueOff val="147319"/>
                    <a:satOff val="13526"/>
                    <a:lumOff val="-23026"/>
                  </a:schemeClr>
                </a:solidFill>
              </a:defRPr>
            </a:pPr>
            <a:r>
              <a:t>Palliative medicine provides interdisciplinary care for patients with an approach that addresses the whole person: physically, mentally, and spiritually.</a:t>
            </a:r>
          </a:p>
          <a:p>
            <a:pPr marL="1202650" lvl="2" indent="-347432" defTabSz="531622">
              <a:spcBef>
                <a:spcPts val="1600"/>
              </a:spcBef>
              <a:defRPr sz="2366">
                <a:solidFill>
                  <a:schemeClr val="accent1">
                    <a:hueOff val="147319"/>
                    <a:satOff val="13526"/>
                    <a:lumOff val="-23026"/>
                  </a:schemeClr>
                </a:solidFill>
              </a:defRPr>
            </a:pPr>
            <a:r>
              <a:t>Palliative medicine can be received concurrently with disease-modifying treatments.</a:t>
            </a:r>
          </a:p>
          <a:p>
            <a:pPr marL="1202650" lvl="2" indent="-347432" defTabSz="531622">
              <a:spcBef>
                <a:spcPts val="1600"/>
              </a:spcBef>
              <a:defRPr sz="2366">
                <a:solidFill>
                  <a:schemeClr val="accent1">
                    <a:hueOff val="147319"/>
                    <a:satOff val="13526"/>
                    <a:lumOff val="-23026"/>
                  </a:schemeClr>
                </a:solidFill>
              </a:defRPr>
            </a:pPr>
            <a:r>
              <a:t>The interdisciplinary team includes (but is not limited to) physicians, nurse practitioners, advanced practice nurses, social workers, and chaplains. </a:t>
            </a:r>
          </a:p>
          <a:p>
            <a:pPr marL="0" lvl="2" indent="624078" algn="r" defTabSz="531622">
              <a:spcBef>
                <a:spcPts val="1600"/>
              </a:spcBef>
              <a:buSzTx/>
              <a:buFontTx/>
              <a:buNone/>
              <a:defRPr sz="1456">
                <a:solidFill>
                  <a:schemeClr val="accent1">
                    <a:hueOff val="147319"/>
                    <a:satOff val="13526"/>
                    <a:lumOff val="-23026"/>
                  </a:schemeClr>
                </a:solidFill>
              </a:defRPr>
            </a:pPr>
            <a:r>
              <a:t>Center to Advance Palliative Care (CAPC), Independent National Marketing Survey, 2011</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hueOff val="278599"/>
            <a:satOff val="19149"/>
            <a:lumOff val="6862"/>
          </a:schemeClr>
        </a:solidFill>
        <a:effectLst/>
      </p:bgPr>
    </p:bg>
    <p:spTree>
      <p:nvGrpSpPr>
        <p:cNvPr id="1" name=""/>
        <p:cNvGrpSpPr/>
        <p:nvPr/>
      </p:nvGrpSpPr>
      <p:grpSpPr>
        <a:xfrm>
          <a:off x="0" y="0"/>
          <a:ext cx="0" cy="0"/>
          <a:chOff x="0" y="0"/>
          <a:chExt cx="0" cy="0"/>
        </a:xfrm>
      </p:grpSpPr>
      <p:sp>
        <p:nvSpPr>
          <p:cNvPr id="189" name="Palliative Care focuses on improving quality of life by…"/>
          <p:cNvSpPr txBox="1">
            <a:spLocks noGrp="1"/>
          </p:cNvSpPr>
          <p:nvPr>
            <p:ph type="body" idx="13"/>
          </p:nvPr>
        </p:nvSpPr>
        <p:spPr>
          <a:xfrm>
            <a:off x="889000" y="2362200"/>
            <a:ext cx="11226800" cy="4534575"/>
          </a:xfrm>
          <a:prstGeom prst="rect">
            <a:avLst/>
          </a:prstGeom>
        </p:spPr>
        <p:txBody>
          <a:bodyPr/>
          <a:lstStyle/>
          <a:p>
            <a:pPr>
              <a:defRPr sz="5000"/>
            </a:pPr>
            <a:r>
              <a:rPr sz="4800" dirty="0"/>
              <a:t>Palliative Care focuses on improving quality of life </a:t>
            </a:r>
            <a:r>
              <a:rPr sz="4800" dirty="0" smtClean="0"/>
              <a:t>by</a:t>
            </a:r>
            <a:endParaRPr lang="en-US" sz="4800" dirty="0" smtClean="0"/>
          </a:p>
          <a:p>
            <a:pPr>
              <a:defRPr sz="5000"/>
            </a:pPr>
            <a:endParaRPr lang="en-US" sz="1200" dirty="0" smtClean="0"/>
          </a:p>
          <a:p>
            <a:pPr>
              <a:defRPr sz="5000"/>
            </a:pPr>
            <a:endParaRPr sz="1200" dirty="0"/>
          </a:p>
          <a:p>
            <a:pPr marL="892968" indent="-892968">
              <a:buSzPct val="100000"/>
              <a:buAutoNum type="arabicPeriod"/>
              <a:defRPr sz="5000"/>
            </a:pPr>
            <a:r>
              <a:rPr sz="4800" dirty="0"/>
              <a:t>reducing the suffering from physical symptoms</a:t>
            </a:r>
          </a:p>
          <a:p>
            <a:pPr marL="892968" indent="-892968">
              <a:buSzPct val="100000"/>
              <a:buAutoNum type="arabicPeriod"/>
              <a:defRPr sz="5000"/>
            </a:pPr>
            <a:r>
              <a:rPr sz="4800" dirty="0"/>
              <a:t>and the stress of serious illness</a:t>
            </a:r>
          </a:p>
          <a:p>
            <a:pPr marL="892968" indent="-892968">
              <a:buSzPct val="100000"/>
              <a:buAutoNum type="arabicPeriod"/>
              <a:defRPr sz="5000"/>
            </a:pPr>
            <a:r>
              <a:rPr sz="4800" dirty="0"/>
              <a:t>at any stage of a disease.</a:t>
            </a:r>
          </a:p>
        </p:txBody>
      </p:sp>
      <p:sp>
        <p:nvSpPr>
          <p:cNvPr id="190" name="Palliative description for patients and families"/>
          <p:cNvSpPr txBox="1">
            <a:spLocks noGrp="1"/>
          </p:cNvSpPr>
          <p:nvPr>
            <p:ph type="body" idx="14"/>
          </p:nvPr>
        </p:nvSpPr>
        <p:spPr>
          <a:xfrm>
            <a:off x="406400" y="7789333"/>
            <a:ext cx="12192000" cy="863601"/>
          </a:xfrm>
          <a:prstGeom prst="rect">
            <a:avLst/>
          </a:prstGeom>
        </p:spPr>
        <p:txBody>
          <a:bodyPr/>
          <a:lstStyle>
            <a:lvl1pPr>
              <a:defRPr sz="5000">
                <a:solidFill>
                  <a:schemeClr val="accent1">
                    <a:hueOff val="147319"/>
                    <a:satOff val="13526"/>
                    <a:lumOff val="-23026"/>
                  </a:schemeClr>
                </a:solidFill>
              </a:defRPr>
            </a:lvl1pPr>
          </a:lstStyle>
          <a:p>
            <a:r>
              <a:t> Palliative description for patients and families</a:t>
            </a:r>
          </a:p>
        </p:txBody>
      </p:sp>
      <p:sp>
        <p:nvSpPr>
          <p:cNvPr id="191" name="A 30 second Palliative definition"/>
          <p:cNvSpPr txBox="1">
            <a:spLocks noGrp="1"/>
          </p:cNvSpPr>
          <p:nvPr>
            <p:ph type="body" idx="15"/>
          </p:nvPr>
        </p:nvSpPr>
        <p:spPr>
          <a:prstGeom prst="rect">
            <a:avLst/>
          </a:prstGeom>
        </p:spPr>
        <p:txBody>
          <a:bodyPr anchor="ctr"/>
          <a:lstStyle>
            <a:lvl1pPr algn="ctr">
              <a:defRPr>
                <a:solidFill>
                  <a:srgbClr val="FFFFFF"/>
                </a:solidFill>
              </a:defRPr>
            </a:lvl1pPr>
          </a:lstStyle>
          <a:p>
            <a:r>
              <a:t>A 30 second Palliative definition</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6" name="Title"/>
          <p:cNvSpPr txBox="1">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197" name="THE BURDEN OF ADVANCED HEART FAILURE"/>
          <p:cNvSpPr/>
          <p:nvPr/>
        </p:nvSpPr>
        <p:spPr>
          <a:xfrm>
            <a:off x="571500" y="723900"/>
            <a:ext cx="11861800" cy="723900"/>
          </a:xfrm>
          <a:prstGeom prst="rect">
            <a:avLst/>
          </a:prstGeom>
          <a:blipFill>
            <a:blip r:embed="rId2"/>
          </a:blip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a:spcBef>
                <a:spcPts val="0"/>
              </a:spcBef>
              <a:defRPr sz="3800" i="0" spc="0">
                <a:solidFill>
                  <a:srgbClr val="FFFFFF"/>
                </a:solidFill>
                <a:latin typeface="DIN Alternate"/>
                <a:ea typeface="DIN Alternate"/>
                <a:cs typeface="DIN Alternate"/>
                <a:sym typeface="DIN Alternate"/>
              </a:defRPr>
            </a:lvl1pPr>
          </a:lstStyle>
          <a:p>
            <a:r>
              <a:t>THE BURDEN OF ADVANCED HEART FAILURE</a:t>
            </a:r>
          </a:p>
        </p:txBody>
      </p:sp>
      <p:sp>
        <p:nvSpPr>
          <p:cNvPr id="198" name="An estimated 20 million persons worldwide are affected by HF and the prevalence has doubled in the last 25 years and is expected to double again between 2030 and 2040.…"/>
          <p:cNvSpPr txBox="1"/>
          <p:nvPr/>
        </p:nvSpPr>
        <p:spPr>
          <a:xfrm>
            <a:off x="571499" y="2370113"/>
            <a:ext cx="11861801" cy="6299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7740" indent="-337740" defTabSz="457200">
              <a:lnSpc>
                <a:spcPts val="4000"/>
              </a:lnSpc>
              <a:spcBef>
                <a:spcPts val="1200"/>
              </a:spcBef>
              <a:buSzPct val="75000"/>
              <a:buFont typeface="Zapf Dingbats"/>
              <a:buChar char="➤"/>
              <a:defRPr sz="2300" i="0" spc="0">
                <a:solidFill>
                  <a:schemeClr val="accent1">
                    <a:hueOff val="147319"/>
                    <a:satOff val="13526"/>
                    <a:lumOff val="-23026"/>
                  </a:schemeClr>
                </a:solidFill>
                <a:latin typeface="Times"/>
                <a:ea typeface="Times"/>
                <a:cs typeface="Times"/>
                <a:sym typeface="Times"/>
              </a:defRPr>
            </a:pPr>
            <a:r>
              <a:t>An estimated 20 million persons worldwide are affected by HF and the prevalence has doubled in the last 25 years and is expected to double again between 2030 and 2040. </a:t>
            </a:r>
          </a:p>
          <a:p>
            <a:pPr lvl="5" defTabSz="457200">
              <a:lnSpc>
                <a:spcPts val="2900"/>
              </a:lnSpc>
              <a:spcBef>
                <a:spcPts val="1200"/>
              </a:spcBef>
              <a:defRPr sz="1400" i="0" spc="0">
                <a:solidFill>
                  <a:schemeClr val="accent1">
                    <a:hueOff val="147319"/>
                    <a:satOff val="13526"/>
                    <a:lumOff val="-23026"/>
                  </a:schemeClr>
                </a:solidFill>
                <a:latin typeface="Times"/>
                <a:ea typeface="Times"/>
                <a:cs typeface="Times"/>
                <a:sym typeface="Times"/>
              </a:defRPr>
            </a:pPr>
            <a:r>
              <a:t>(Kirkpatrick et al., Ventricular assist devices for the treatment of acute heart failure and chronic heart failure, Heart 2015;101:1091–1096)</a:t>
            </a:r>
          </a:p>
          <a:p>
            <a:pPr marL="337740" indent="-337740" defTabSz="457200">
              <a:lnSpc>
                <a:spcPts val="4000"/>
              </a:lnSpc>
              <a:spcBef>
                <a:spcPts val="1200"/>
              </a:spcBef>
              <a:buSzPct val="75000"/>
              <a:buFont typeface="Zapf Dingbats"/>
              <a:buChar char="➤"/>
              <a:defRPr sz="2300" i="0" spc="0">
                <a:solidFill>
                  <a:schemeClr val="accent1">
                    <a:hueOff val="147319"/>
                    <a:satOff val="13526"/>
                    <a:lumOff val="-23026"/>
                  </a:schemeClr>
                </a:solidFill>
                <a:latin typeface="Times"/>
                <a:ea typeface="Times"/>
                <a:cs typeface="Times"/>
                <a:sym typeface="Times"/>
              </a:defRPr>
            </a:pPr>
            <a:r>
              <a:t>An estimated 5.7 million individuals in the United States are currently diagnosed with HF, a number that is expected to grow to &gt;8 million by 2030.</a:t>
            </a:r>
          </a:p>
          <a:p>
            <a:pPr marL="337740" indent="-337740" defTabSz="457200">
              <a:lnSpc>
                <a:spcPts val="4000"/>
              </a:lnSpc>
              <a:spcBef>
                <a:spcPts val="1200"/>
              </a:spcBef>
              <a:buSzPct val="75000"/>
              <a:buFont typeface="Zapf Dingbats"/>
              <a:buChar char="➤"/>
              <a:defRPr sz="2300" i="0" spc="0">
                <a:solidFill>
                  <a:schemeClr val="accent1">
                    <a:hueOff val="147319"/>
                    <a:satOff val="13526"/>
                    <a:lumOff val="-23026"/>
                  </a:schemeClr>
                </a:solidFill>
                <a:latin typeface="Times"/>
                <a:ea typeface="Times"/>
                <a:cs typeface="Times"/>
                <a:sym typeface="Times"/>
              </a:defRPr>
            </a:pPr>
            <a:r>
              <a:t>Of these, an estimated 5% of patients have end-stage/Stage D HF, and have a significantly diminished quality of life (QOL).</a:t>
            </a:r>
          </a:p>
          <a:p>
            <a:pPr lvl="6" defTabSz="457200">
              <a:lnSpc>
                <a:spcPts val="2900"/>
              </a:lnSpc>
              <a:spcBef>
                <a:spcPts val="1200"/>
              </a:spcBef>
              <a:defRPr sz="1400" i="0" spc="0">
                <a:solidFill>
                  <a:schemeClr val="accent1">
                    <a:hueOff val="147319"/>
                    <a:satOff val="13526"/>
                    <a:lumOff val="-23026"/>
                  </a:schemeClr>
                </a:solidFill>
                <a:latin typeface="Times"/>
                <a:ea typeface="Times"/>
                <a:cs typeface="Times"/>
                <a:sym typeface="Times"/>
              </a:defRPr>
            </a:pPr>
            <a:r>
              <a:t>(American Heart Association Statistics Committee and Stroke Statistics Subcommittee. Heart disease and stroke statistics/2017update)</a:t>
            </a:r>
          </a:p>
          <a:p>
            <a:pPr marL="337740" indent="-337740" defTabSz="457200">
              <a:lnSpc>
                <a:spcPts val="4000"/>
              </a:lnSpc>
              <a:spcBef>
                <a:spcPts val="1200"/>
              </a:spcBef>
              <a:buSzPct val="75000"/>
              <a:buFont typeface="Zapf Dingbats"/>
              <a:buChar char="➤"/>
              <a:defRPr sz="2300" i="0" spc="0">
                <a:solidFill>
                  <a:schemeClr val="accent1">
                    <a:hueOff val="147319"/>
                    <a:satOff val="13526"/>
                    <a:lumOff val="-23026"/>
                  </a:schemeClr>
                </a:solidFill>
                <a:latin typeface="Times"/>
                <a:ea typeface="Times"/>
                <a:cs typeface="Times"/>
                <a:sym typeface="Times"/>
              </a:defRPr>
            </a:pPr>
            <a:r>
              <a:t>Only a portion of these patients will receive a heart transplant or ventricular assist device.</a:t>
            </a:r>
          </a:p>
          <a:p>
            <a:pPr marL="337740" indent="-337740" defTabSz="457200">
              <a:lnSpc>
                <a:spcPts val="4000"/>
              </a:lnSpc>
              <a:spcBef>
                <a:spcPts val="1200"/>
              </a:spcBef>
              <a:buSzPct val="75000"/>
              <a:buFont typeface="Zapf Dingbats"/>
              <a:buChar char="➤"/>
              <a:defRPr sz="2300" i="0" spc="0">
                <a:solidFill>
                  <a:schemeClr val="accent1">
                    <a:hueOff val="147319"/>
                    <a:satOff val="13526"/>
                    <a:lumOff val="-23026"/>
                  </a:schemeClr>
                </a:solidFill>
                <a:latin typeface="Times"/>
                <a:ea typeface="Times"/>
                <a:cs typeface="Times"/>
                <a:sym typeface="Times"/>
              </a:defRPr>
            </a:pPr>
            <a:r>
              <a:t> The majority of patients with advanced heart failure, without transplant or ventricular assist devices will die from or with HF.</a:t>
            </a:r>
          </a:p>
          <a:p>
            <a:pPr marL="337740" indent="-337740" defTabSz="457200">
              <a:lnSpc>
                <a:spcPts val="4000"/>
              </a:lnSpc>
              <a:spcBef>
                <a:spcPts val="1200"/>
              </a:spcBef>
              <a:buSzPct val="75000"/>
              <a:buFont typeface="Zapf Dingbats"/>
              <a:buChar char="➤"/>
              <a:defRPr sz="2300" i="0" spc="0">
                <a:solidFill>
                  <a:schemeClr val="accent1">
                    <a:hueOff val="147319"/>
                    <a:satOff val="13526"/>
                    <a:lumOff val="-23026"/>
                  </a:schemeClr>
                </a:solidFill>
                <a:latin typeface="Times"/>
                <a:ea typeface="Times"/>
                <a:cs typeface="Times"/>
                <a:sym typeface="Times"/>
              </a:defRPr>
            </a:pPr>
            <a:r>
              <a:t>Heart Failure (HF) is a chronic disease of significant morbidity and mortality, with a 5-year prognosis similar or worse than most cancers. </a:t>
            </a:r>
          </a:p>
          <a:p>
            <a:pPr algn="r" defTabSz="457200">
              <a:spcBef>
                <a:spcPts val="1200"/>
              </a:spcBef>
              <a:defRPr sz="1400" i="0" spc="0">
                <a:solidFill>
                  <a:schemeClr val="accent1">
                    <a:hueOff val="147319"/>
                    <a:satOff val="13526"/>
                    <a:lumOff val="-23026"/>
                  </a:schemeClr>
                </a:solidFill>
                <a:latin typeface="Times"/>
                <a:ea typeface="Times"/>
                <a:cs typeface="Times"/>
                <a:sym typeface="Times"/>
              </a:defRPr>
            </a:pPr>
            <a:r>
              <a:t>(Stewart S. MacIntyre et. al. More Malignant than Cancer? Five year survival following a first admission for heart failure. Our J Heart Failure 2001;3:315-322)</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01" name="Title"/>
          <p:cNvSpPr txBox="1">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202" name="THE BURDEN OF ADVANCED HEART FAILURE"/>
          <p:cNvSpPr/>
          <p:nvPr/>
        </p:nvSpPr>
        <p:spPr>
          <a:xfrm>
            <a:off x="571500" y="723900"/>
            <a:ext cx="11861800" cy="723900"/>
          </a:xfrm>
          <a:prstGeom prst="rect">
            <a:avLst/>
          </a:prstGeom>
          <a:blipFill>
            <a:blip r:embed="rId2"/>
          </a:blip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a:spcBef>
                <a:spcPts val="0"/>
              </a:spcBef>
              <a:defRPr sz="3800" i="0" spc="0">
                <a:solidFill>
                  <a:srgbClr val="FFFFFF"/>
                </a:solidFill>
                <a:latin typeface="DIN Alternate"/>
                <a:ea typeface="DIN Alternate"/>
                <a:cs typeface="DIN Alternate"/>
                <a:sym typeface="DIN Alternate"/>
              </a:defRPr>
            </a:lvl1pPr>
          </a:lstStyle>
          <a:p>
            <a:r>
              <a:t>THE BURDEN OF ADVANCED HEART FAILURE</a:t>
            </a:r>
          </a:p>
        </p:txBody>
      </p:sp>
      <p:sp>
        <p:nvSpPr>
          <p:cNvPr id="203" name="The use of durable LV assist devices (LVADs) in chronic HF has increased dramatically, with up to 2511 implants in 2013 in the USA.…"/>
          <p:cNvSpPr txBox="1"/>
          <p:nvPr/>
        </p:nvSpPr>
        <p:spPr>
          <a:xfrm>
            <a:off x="571499" y="1963713"/>
            <a:ext cx="11861801" cy="3835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7740" indent="-337740" defTabSz="457200">
              <a:lnSpc>
                <a:spcPts val="4500"/>
              </a:lnSpc>
              <a:spcBef>
                <a:spcPts val="1200"/>
              </a:spcBef>
              <a:buSzPct val="75000"/>
              <a:buFont typeface="Zapf Dingbats"/>
              <a:buChar char="➤"/>
              <a:defRPr sz="2700" i="0" spc="0">
                <a:solidFill>
                  <a:schemeClr val="accent1">
                    <a:hueOff val="147319"/>
                    <a:satOff val="13526"/>
                    <a:lumOff val="-23026"/>
                  </a:schemeClr>
                </a:solidFill>
                <a:latin typeface="Times"/>
                <a:ea typeface="Times"/>
                <a:cs typeface="Times"/>
                <a:sym typeface="Times"/>
              </a:defRPr>
            </a:pPr>
            <a:r>
              <a:t>The use of durable LV assist devices (LVADs) in chronic HF has increased dramatically, with up to 2511 implants in 2013 in the USA.</a:t>
            </a:r>
          </a:p>
          <a:p>
            <a:pPr lvl="5" defTabSz="457200">
              <a:lnSpc>
                <a:spcPts val="2900"/>
              </a:lnSpc>
              <a:spcBef>
                <a:spcPts val="1200"/>
              </a:spcBef>
              <a:defRPr sz="1400" i="0" spc="0">
                <a:solidFill>
                  <a:schemeClr val="accent1">
                    <a:hueOff val="147319"/>
                    <a:satOff val="13526"/>
                    <a:lumOff val="-23026"/>
                  </a:schemeClr>
                </a:solidFill>
                <a:latin typeface="Times"/>
                <a:ea typeface="Times"/>
                <a:cs typeface="Times"/>
                <a:sym typeface="Times"/>
              </a:defRPr>
            </a:pPr>
            <a:r>
              <a:t>(Kirkpatrick et al., Ventricular assist devices for the treatment of acute heart failure and chronic heart failure, Heart 2015;101:1091–1096)</a:t>
            </a:r>
          </a:p>
          <a:p>
            <a:pPr marL="323668" indent="-323668" defTabSz="457200">
              <a:lnSpc>
                <a:spcPts val="4500"/>
              </a:lnSpc>
              <a:spcBef>
                <a:spcPts val="1200"/>
              </a:spcBef>
              <a:buSzPct val="75000"/>
              <a:buFont typeface="Zapf Dingbats"/>
              <a:buChar char="➤"/>
              <a:defRPr sz="2700" i="0" spc="0">
                <a:solidFill>
                  <a:schemeClr val="accent1">
                    <a:hueOff val="147319"/>
                    <a:satOff val="13526"/>
                    <a:lumOff val="-23026"/>
                  </a:schemeClr>
                </a:solidFill>
                <a:latin typeface="Times"/>
                <a:ea typeface="Times"/>
                <a:cs typeface="Times"/>
                <a:sym typeface="Times"/>
              </a:defRPr>
            </a:pPr>
            <a:r>
              <a:t>Between 2005 and 2016, the number of new active listing for heart transplant increased 57%; HOWEVER, the number of candidates actively awaiting heart transplant also increased dramatically over the same period (127%) suggesting that transplant rates have not increased at the same pace.</a:t>
            </a:r>
          </a:p>
          <a:p>
            <a:pPr lvl="8" defTabSz="457200">
              <a:lnSpc>
                <a:spcPts val="2900"/>
              </a:lnSpc>
              <a:spcBef>
                <a:spcPts val="1200"/>
              </a:spcBef>
              <a:defRPr sz="1400" i="0" spc="0">
                <a:solidFill>
                  <a:schemeClr val="accent1">
                    <a:hueOff val="147319"/>
                    <a:satOff val="13526"/>
                    <a:lumOff val="-23026"/>
                  </a:schemeClr>
                </a:solidFill>
                <a:latin typeface="Times"/>
                <a:ea typeface="Times"/>
                <a:cs typeface="Times"/>
                <a:sym typeface="Times"/>
              </a:defRPr>
            </a:pPr>
            <a:r>
              <a:t>(2016 Annual Cardiac Transplant US Statistics, American Society of Transplant Surgeons)</a:t>
            </a:r>
          </a:p>
        </p:txBody>
      </p:sp>
      <p:pic>
        <p:nvPicPr>
          <p:cNvPr id="204" name="fullsizeoutput_3db.jpeg" descr="fullsizeoutput_3db.jpeg"/>
          <p:cNvPicPr>
            <a:picLocks noChangeAspect="1"/>
          </p:cNvPicPr>
          <p:nvPr/>
        </p:nvPicPr>
        <p:blipFill>
          <a:blip r:embed="rId3">
            <a:extLst/>
          </a:blip>
          <a:stretch>
            <a:fillRect/>
          </a:stretch>
        </p:blipFill>
        <p:spPr>
          <a:xfrm>
            <a:off x="3143250" y="5581650"/>
            <a:ext cx="6718300" cy="3568700"/>
          </a:xfrm>
          <a:prstGeom prst="rect">
            <a:avLst/>
          </a:prstGeom>
          <a:ln w="12700">
            <a:miter lim="400000"/>
          </a:ln>
        </p:spPr>
      </p:pic>
      <p:sp>
        <p:nvSpPr>
          <p:cNvPr id="205" name="Stehlik, et al, J Heart Lung Transplant. 2010 Oct;29(10):1089-1103"/>
          <p:cNvSpPr txBox="1"/>
          <p:nvPr/>
        </p:nvSpPr>
        <p:spPr>
          <a:xfrm>
            <a:off x="7170025" y="9206978"/>
            <a:ext cx="4975480" cy="28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spcBef>
                <a:spcPts val="0"/>
              </a:spcBef>
              <a:defRPr sz="1300" i="0" spc="0">
                <a:solidFill>
                  <a:srgbClr val="000000"/>
                </a:solidFill>
                <a:latin typeface="Arial"/>
                <a:ea typeface="Arial"/>
                <a:cs typeface="Arial"/>
                <a:sym typeface="Arial"/>
              </a:defRPr>
            </a:lvl1pPr>
          </a:lstStyle>
          <a:p>
            <a:r>
              <a:t>Stehlik, et al, J Heart Lung Transplant. 2010 Oct;29(10):1089-1103</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08" name="EVIDENCE FOR THE BENEFIT OF PALLIATIVE CARE IN ADVANCED HEART FAILURE"/>
          <p:cNvSpPr txBox="1">
            <a:spLocks noGrp="1"/>
          </p:cNvSpPr>
          <p:nvPr>
            <p:ph type="title"/>
          </p:nvPr>
        </p:nvSpPr>
        <p:spPr>
          <a:prstGeom prst="rect">
            <a:avLst/>
          </a:prstGeom>
          <a:blipFill>
            <a:blip r:embed="rId2"/>
          </a:blipFill>
          <a:ln w="101600" cap="rnd"/>
        </p:spPr>
        <p:txBody>
          <a:bodyPr anchor="ctr">
            <a:normAutofit fontScale="90000"/>
          </a:bodyPr>
          <a:lstStyle>
            <a:lvl1pPr algn="ctr" defTabSz="502412">
              <a:spcBef>
                <a:spcPts val="0"/>
              </a:spcBef>
              <a:defRPr sz="2666" cap="none">
                <a:solidFill>
                  <a:srgbClr val="FFFFFF"/>
                </a:solidFill>
                <a:latin typeface="DIN Alternate"/>
                <a:ea typeface="DIN Alternate"/>
                <a:cs typeface="DIN Alternate"/>
                <a:sym typeface="DIN Alternate"/>
              </a:defRPr>
            </a:lvl1pPr>
          </a:lstStyle>
          <a:p>
            <a:r>
              <a:t>EVIDENCE FOR THE BENEFIT OF PALLIATIVE CARE IN ADVANCED HEART FAILURE</a:t>
            </a:r>
          </a:p>
        </p:txBody>
      </p:sp>
      <p:sp>
        <p:nvSpPr>
          <p:cNvPr id="209" name="Body"/>
          <p:cNvSpPr txBox="1">
            <a:spLocks noGrp="1"/>
          </p:cNvSpPr>
          <p:nvPr>
            <p:ph type="body" idx="1"/>
          </p:nvPr>
        </p:nvSpPr>
        <p:spPr>
          <a:xfrm>
            <a:off x="363611" y="1701800"/>
            <a:ext cx="12277578" cy="7849642"/>
          </a:xfrm>
          <a:prstGeom prst="rect">
            <a:avLst/>
          </a:prstGeom>
        </p:spPr>
        <p:txBody>
          <a:bodyPr/>
          <a:lstStyle/>
          <a:p>
            <a:pPr marL="0" lvl="1" indent="342900" defTabSz="457200">
              <a:spcBef>
                <a:spcPts val="0"/>
              </a:spcBef>
              <a:buSzTx/>
              <a:buFontTx/>
              <a:buNone/>
              <a:defRPr sz="2500" b="1">
                <a:solidFill>
                  <a:schemeClr val="accent1">
                    <a:hueOff val="147319"/>
                    <a:satOff val="13526"/>
                    <a:lumOff val="-23026"/>
                  </a:schemeClr>
                </a:solidFill>
                <a:latin typeface="Times"/>
                <a:ea typeface="Times"/>
                <a:cs typeface="Times"/>
                <a:sym typeface="Times"/>
              </a:defRPr>
            </a:pPr>
            <a:endParaRPr/>
          </a:p>
          <a:p>
            <a:pPr marL="0" lvl="1" indent="342900" defTabSz="457200">
              <a:spcBef>
                <a:spcPts val="0"/>
              </a:spcBef>
              <a:buSzTx/>
              <a:buFontTx/>
              <a:buNone/>
              <a:defRPr sz="2300">
                <a:solidFill>
                  <a:srgbClr val="000000"/>
                </a:solidFill>
                <a:latin typeface="Times"/>
                <a:ea typeface="Times"/>
                <a:cs typeface="Times"/>
                <a:sym typeface="Times"/>
              </a:defRPr>
            </a:pPr>
            <a:endParaRPr/>
          </a:p>
        </p:txBody>
      </p:sp>
      <p:sp>
        <p:nvSpPr>
          <p:cNvPr id="210" name="Palliative care helped at one month with CHF symptoms and depression in patients randomized to receive palliative care regardless of expected prognosis.…"/>
          <p:cNvSpPr txBox="1"/>
          <p:nvPr/>
        </p:nvSpPr>
        <p:spPr>
          <a:xfrm>
            <a:off x="558678" y="3005669"/>
            <a:ext cx="11861801" cy="6150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19534" lvl="1" indent="-249634" defTabSz="457200">
              <a:spcBef>
                <a:spcPts val="1200"/>
              </a:spcBef>
              <a:buSzPct val="75000"/>
              <a:buFont typeface="Zapf Dingbats"/>
              <a:buChar char="➤"/>
              <a:defRPr sz="2200" i="0" spc="0">
                <a:solidFill>
                  <a:schemeClr val="accent1">
                    <a:hueOff val="147319"/>
                    <a:satOff val="13526"/>
                    <a:lumOff val="-23026"/>
                  </a:schemeClr>
                </a:solidFill>
                <a:latin typeface="Times"/>
                <a:ea typeface="Times"/>
                <a:cs typeface="Times"/>
                <a:sym typeface="Times"/>
              </a:defRPr>
            </a:pPr>
            <a:r>
              <a:rPr b="1" dirty="0"/>
              <a:t>Palliative care helped at one month with CHF symptoms and depression in patients randomized to receive palliative care regardless of expected prognosis.</a:t>
            </a:r>
          </a:p>
          <a:p>
            <a:pPr lvl="2" defTabSz="457200">
              <a:spcBef>
                <a:spcPts val="1200"/>
              </a:spcBef>
              <a:defRPr sz="2000" i="0" spc="0">
                <a:solidFill>
                  <a:schemeClr val="accent1">
                    <a:hueOff val="147319"/>
                    <a:satOff val="13526"/>
                    <a:lumOff val="-23026"/>
                  </a:schemeClr>
                </a:solidFill>
                <a:latin typeface="Times"/>
                <a:ea typeface="Times"/>
                <a:cs typeface="Times"/>
                <a:sym typeface="Times"/>
              </a:defRPr>
            </a:pPr>
            <a:r>
              <a:rPr sz="1200" b="1" dirty="0"/>
              <a:t>(</a:t>
            </a:r>
            <a:r>
              <a:rPr sz="1200" dirty="0"/>
              <a:t>Sidebottom AC, Jorgenson A, Richards H, et. al. Inpatient palliative care for patients with acute heart failure: outcomes from a randomized trial. </a:t>
            </a:r>
            <a:r>
              <a:rPr sz="1200" i="1" dirty="0"/>
              <a:t>J Palliative Med 2015;18:134-42)</a:t>
            </a:r>
          </a:p>
          <a:p>
            <a:pPr marL="719534" lvl="1" indent="-249634" defTabSz="457200">
              <a:spcBef>
                <a:spcPts val="1200"/>
              </a:spcBef>
              <a:buSzPct val="75000"/>
              <a:buFont typeface="Zapf Dingbats"/>
              <a:buChar char="➤"/>
              <a:defRPr sz="2100" b="1" i="0" spc="0">
                <a:solidFill>
                  <a:schemeClr val="accent1">
                    <a:hueOff val="147319"/>
                    <a:satOff val="13526"/>
                    <a:lumOff val="-23026"/>
                  </a:schemeClr>
                </a:solidFill>
                <a:latin typeface="Times"/>
                <a:ea typeface="Times"/>
                <a:cs typeface="Times"/>
                <a:sym typeface="Times"/>
              </a:defRPr>
            </a:pPr>
            <a:r>
              <a:rPr dirty="0"/>
              <a:t>Patients receiving ongoing palliative care showed statistical improvement in physical symptoms: as seen in patient reported disease specific outcomes (p=0.037) (using the KCCQ: </a:t>
            </a:r>
            <a:r>
              <a:rPr dirty="0" err="1"/>
              <a:t>Kanasas</a:t>
            </a:r>
            <a:r>
              <a:rPr dirty="0"/>
              <a:t> City Cardiomyopathy questionnaire) </a:t>
            </a:r>
          </a:p>
          <a:p>
            <a:pPr marL="719534" lvl="1" indent="-249634" defTabSz="457200">
              <a:spcBef>
                <a:spcPts val="1200"/>
              </a:spcBef>
              <a:buSzPct val="75000"/>
              <a:buFont typeface="Zapf Dingbats"/>
              <a:buChar char="➤"/>
              <a:defRPr sz="2100" b="1" i="0" spc="0">
                <a:solidFill>
                  <a:schemeClr val="accent1">
                    <a:hueOff val="147319"/>
                    <a:satOff val="13526"/>
                    <a:lumOff val="-23026"/>
                  </a:schemeClr>
                </a:solidFill>
                <a:latin typeface="Times"/>
                <a:ea typeface="Times"/>
                <a:cs typeface="Times"/>
                <a:sym typeface="Times"/>
              </a:defRPr>
            </a:pPr>
            <a:r>
              <a:rPr dirty="0"/>
              <a:t>Patients receiving ongoing palliative care showed statistical improvement in psychological symptoms as well: as seen in patient reported Quality of Life (</a:t>
            </a:r>
            <a:r>
              <a:rPr dirty="0" err="1"/>
              <a:t>QoL</a:t>
            </a:r>
            <a:r>
              <a:rPr dirty="0"/>
              <a:t>) assessments (p=0.046) (using the FACIT-Pal: The Functional Assessment of Chronic Illness Therapy</a:t>
            </a:r>
            <a:endParaRPr b="0" dirty="0"/>
          </a:p>
          <a:p>
            <a:pPr marL="719534" lvl="1" indent="-249634" defTabSz="457200">
              <a:spcBef>
                <a:spcPts val="1200"/>
              </a:spcBef>
              <a:buSzPct val="75000"/>
              <a:buFont typeface="Zapf Dingbats"/>
              <a:buChar char="➤"/>
              <a:defRPr sz="2100" i="0" spc="0">
                <a:solidFill>
                  <a:schemeClr val="accent1">
                    <a:hueOff val="147319"/>
                    <a:satOff val="13526"/>
                    <a:lumOff val="-23026"/>
                  </a:schemeClr>
                </a:solidFill>
                <a:latin typeface="Times"/>
                <a:ea typeface="Times"/>
                <a:cs typeface="Times"/>
                <a:sym typeface="Times"/>
              </a:defRPr>
            </a:pPr>
            <a:r>
              <a:rPr b="1" dirty="0"/>
              <a:t>Patients receiving ongoing palliative care showed improvements in spiritual well being (p=0.027), and demonstrated less anxiety (p=0.048) and less depression (p=0.020)</a:t>
            </a:r>
          </a:p>
          <a:p>
            <a:pPr marL="719534" lvl="1" indent="-249634" defTabSz="457200">
              <a:spcBef>
                <a:spcPts val="1200"/>
              </a:spcBef>
              <a:buSzPct val="75000"/>
              <a:buFont typeface="Zapf Dingbats"/>
              <a:buChar char="➤"/>
              <a:defRPr sz="2100" i="0" spc="0">
                <a:solidFill>
                  <a:schemeClr val="accent1">
                    <a:hueOff val="147319"/>
                    <a:satOff val="13526"/>
                    <a:lumOff val="-23026"/>
                  </a:schemeClr>
                </a:solidFill>
                <a:latin typeface="Times"/>
                <a:ea typeface="Times"/>
                <a:cs typeface="Times"/>
                <a:sym typeface="Times"/>
              </a:defRPr>
            </a:pPr>
            <a:r>
              <a:rPr b="1" dirty="0"/>
              <a:t>Patients receiving palliative care had no higher mortality than those receiving usual care alone.</a:t>
            </a:r>
          </a:p>
          <a:p>
            <a:pPr lvl="8" defTabSz="457200">
              <a:spcBef>
                <a:spcPts val="1200"/>
              </a:spcBef>
              <a:defRPr sz="2000" i="0" spc="0">
                <a:solidFill>
                  <a:schemeClr val="accent1">
                    <a:hueOff val="147319"/>
                    <a:satOff val="13526"/>
                    <a:lumOff val="-23026"/>
                  </a:schemeClr>
                </a:solidFill>
                <a:latin typeface="Times"/>
                <a:ea typeface="Times"/>
                <a:cs typeface="Times"/>
                <a:sym typeface="Times"/>
              </a:defRPr>
            </a:pPr>
            <a:r>
              <a:rPr sz="1200" dirty="0"/>
              <a:t>(</a:t>
            </a:r>
            <a:r>
              <a:rPr sz="1200" dirty="0" err="1"/>
              <a:t>Rodgers,J.G.,MD</a:t>
            </a:r>
            <a:r>
              <a:rPr sz="1200" dirty="0"/>
              <a:t>, </a:t>
            </a:r>
            <a:r>
              <a:rPr sz="1200" dirty="0" err="1"/>
              <a:t>et,al</a:t>
            </a:r>
            <a:r>
              <a:rPr sz="1200" dirty="0"/>
              <a:t>, Palliative Care in Heart Failure, Pall-HF, J Am </a:t>
            </a:r>
            <a:r>
              <a:rPr sz="1200" dirty="0" err="1"/>
              <a:t>Coll</a:t>
            </a:r>
            <a:r>
              <a:rPr sz="1200" dirty="0"/>
              <a:t> </a:t>
            </a:r>
            <a:r>
              <a:rPr sz="1200" dirty="0" err="1"/>
              <a:t>Cardiol</a:t>
            </a:r>
            <a:r>
              <a:rPr sz="1200" dirty="0"/>
              <a:t> 2017;70:331-41)</a:t>
            </a:r>
          </a:p>
          <a:p>
            <a:pPr marL="719534" lvl="1" indent="-249634" defTabSz="457200">
              <a:spcBef>
                <a:spcPts val="1200"/>
              </a:spcBef>
              <a:buSzPct val="75000"/>
              <a:buFont typeface="Zapf Dingbats"/>
              <a:buChar char="➤"/>
              <a:defRPr sz="2100" b="1" i="0" spc="0">
                <a:solidFill>
                  <a:schemeClr val="accent1">
                    <a:hueOff val="147319"/>
                    <a:satOff val="13526"/>
                    <a:lumOff val="-23026"/>
                  </a:schemeClr>
                </a:solidFill>
                <a:latin typeface="Times"/>
                <a:ea typeface="Times"/>
                <a:cs typeface="Times"/>
                <a:sym typeface="Times"/>
              </a:defRPr>
            </a:pPr>
            <a:r>
              <a:rPr dirty="0"/>
              <a:t>However, in one VA study of 384 participants: Higher depression rates were correlated with increased mortality at one year in matched HF patients. </a:t>
            </a:r>
          </a:p>
          <a:p>
            <a:pPr lvl="1" defTabSz="457200">
              <a:spcBef>
                <a:spcPts val="1200"/>
              </a:spcBef>
              <a:defRPr sz="2000" b="1" i="0" spc="0">
                <a:solidFill>
                  <a:schemeClr val="accent1">
                    <a:hueOff val="147319"/>
                    <a:satOff val="13526"/>
                    <a:lumOff val="-23026"/>
                  </a:schemeClr>
                </a:solidFill>
                <a:latin typeface="Times"/>
                <a:ea typeface="Times"/>
                <a:cs typeface="Times"/>
                <a:sym typeface="Times"/>
              </a:defRPr>
            </a:pPr>
            <a:r>
              <a:rPr sz="1200" dirty="0"/>
              <a:t>(</a:t>
            </a:r>
            <a:r>
              <a:rPr sz="1200" b="0" dirty="0"/>
              <a:t>Hillary D. </a:t>
            </a:r>
            <a:r>
              <a:rPr sz="1200" b="0" dirty="0" err="1"/>
              <a:t>Lum</a:t>
            </a:r>
            <a:r>
              <a:rPr sz="1200" b="0" dirty="0"/>
              <a:t>, MD, et. </a:t>
            </a:r>
            <a:r>
              <a:rPr sz="1200" b="0" dirty="0" err="1"/>
              <a:t>al.Physical</a:t>
            </a:r>
            <a:r>
              <a:rPr sz="1200" b="0" dirty="0"/>
              <a:t> and Depressive Symptoms Predict Heart </a:t>
            </a:r>
            <a:r>
              <a:rPr sz="1200" b="0" dirty="0" err="1"/>
              <a:t>Failuree</a:t>
            </a:r>
            <a:r>
              <a:rPr sz="1200" b="0" dirty="0"/>
              <a:t>–Specific Health Status Over One Year. J Pain Symptom Manage. 2016 June ; 51(6): 963–970)</a:t>
            </a:r>
          </a:p>
        </p:txBody>
      </p:sp>
      <p:sp>
        <p:nvSpPr>
          <p:cNvPr id="211" name="In Randomized Clinical Trials Advanced Heart Failure Patients were randomized to receive Usual Care Alone verses Palliative Medicine + Usual Care:"/>
          <p:cNvSpPr txBox="1"/>
          <p:nvPr/>
        </p:nvSpPr>
        <p:spPr>
          <a:xfrm>
            <a:off x="571499" y="1714499"/>
            <a:ext cx="11861801" cy="838201"/>
          </a:xfrm>
          <a:prstGeom prst="rect">
            <a:avLst/>
          </a:prstGeom>
          <a:solidFill>
            <a:schemeClr val="accent1">
              <a:hueOff val="147319"/>
              <a:satOff val="13526"/>
              <a:lumOff val="-23026"/>
            </a:schemeClr>
          </a:solid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a:spcBef>
                <a:spcPts val="0"/>
              </a:spcBef>
              <a:defRPr sz="2400" b="1" i="0" spc="0">
                <a:solidFill>
                  <a:srgbClr val="FFFFFF"/>
                </a:solidFill>
                <a:latin typeface="Times"/>
                <a:ea typeface="Times"/>
                <a:cs typeface="Times"/>
                <a:sym typeface="Times"/>
              </a:defRPr>
            </a:pPr>
            <a:r>
              <a:t>In Randomized Clinical Trials Advanced Heart Failure Patients were randomized to receive Usual Care Alone verses Palliative Medicine + Usual Care: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14" name="Title"/>
          <p:cNvSpPr txBox="1">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215" name="SPECIALTY PALLIATIVE MEDICINE SHORTAGE"/>
          <p:cNvSpPr/>
          <p:nvPr/>
        </p:nvSpPr>
        <p:spPr>
          <a:xfrm>
            <a:off x="571500" y="723900"/>
            <a:ext cx="11861800" cy="723900"/>
          </a:xfrm>
          <a:prstGeom prst="rect">
            <a:avLst/>
          </a:prstGeom>
          <a:blipFill>
            <a:blip r:embed="rId2"/>
          </a:blipFill>
          <a:ln w="101600" cap="rn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a:spcBef>
                <a:spcPts val="0"/>
              </a:spcBef>
              <a:defRPr sz="2700" i="0" spc="0">
                <a:solidFill>
                  <a:srgbClr val="FFFFFF"/>
                </a:solidFill>
                <a:latin typeface="DIN Alternate"/>
                <a:ea typeface="DIN Alternate"/>
                <a:cs typeface="DIN Alternate"/>
                <a:sym typeface="DIN Alternate"/>
              </a:defRPr>
            </a:lvl1pPr>
          </a:lstStyle>
          <a:p>
            <a:r>
              <a:t>SPECIALTY PALLIATIVE MEDICINE SHORTAGE</a:t>
            </a:r>
          </a:p>
        </p:txBody>
      </p:sp>
      <p:sp>
        <p:nvSpPr>
          <p:cNvPr id="216" name="There is a shortage of board certified palliative medicine physicians in the United States.…"/>
          <p:cNvSpPr txBox="1"/>
          <p:nvPr/>
        </p:nvSpPr>
        <p:spPr>
          <a:xfrm>
            <a:off x="570378" y="1592094"/>
            <a:ext cx="11864044" cy="2923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7740" indent="-337740" defTabSz="457200">
              <a:lnSpc>
                <a:spcPts val="3500"/>
              </a:lnSpc>
              <a:spcBef>
                <a:spcPts val="1200"/>
              </a:spcBef>
              <a:buSzPct val="75000"/>
              <a:buFont typeface="Zapf Dingbats"/>
              <a:buChar char="➤"/>
              <a:defRPr sz="1900" b="1" i="0" spc="0">
                <a:solidFill>
                  <a:schemeClr val="accent1">
                    <a:hueOff val="147319"/>
                    <a:satOff val="13526"/>
                    <a:lumOff val="-23026"/>
                  </a:schemeClr>
                </a:solidFill>
                <a:latin typeface="Times"/>
                <a:ea typeface="Times"/>
                <a:cs typeface="Times"/>
                <a:sym typeface="Times"/>
              </a:defRPr>
            </a:pPr>
            <a:r>
              <a:rPr sz="1800" dirty="0"/>
              <a:t>There is a shortage of board certified palliative medicine physicians in the United States.</a:t>
            </a:r>
          </a:p>
          <a:p>
            <a:pPr marL="337740" indent="-337740" defTabSz="457200">
              <a:lnSpc>
                <a:spcPts val="3500"/>
              </a:lnSpc>
              <a:spcBef>
                <a:spcPts val="1200"/>
              </a:spcBef>
              <a:buSzPct val="75000"/>
              <a:buFont typeface="Zapf Dingbats"/>
              <a:buChar char="➤"/>
              <a:defRPr sz="1900" b="1" i="0" spc="0">
                <a:solidFill>
                  <a:schemeClr val="accent1">
                    <a:hueOff val="147319"/>
                    <a:satOff val="13526"/>
                    <a:lumOff val="-23026"/>
                  </a:schemeClr>
                </a:solidFill>
                <a:latin typeface="Times"/>
                <a:ea typeface="Times"/>
                <a:cs typeface="Times"/>
                <a:sym typeface="Times"/>
              </a:defRPr>
            </a:pPr>
            <a:r>
              <a:rPr sz="1800" dirty="0"/>
              <a:t>Current estimates report there are 6600 board certified palliative medicine physicians currently in practice in the US</a:t>
            </a:r>
          </a:p>
          <a:p>
            <a:pPr marL="337740" indent="-337740" defTabSz="457200">
              <a:lnSpc>
                <a:spcPts val="3500"/>
              </a:lnSpc>
              <a:spcBef>
                <a:spcPts val="1200"/>
              </a:spcBef>
              <a:buSzPct val="75000"/>
              <a:buFont typeface="Zapf Dingbats"/>
              <a:buChar char="➤"/>
              <a:defRPr sz="1900" b="1" i="0" spc="0">
                <a:solidFill>
                  <a:schemeClr val="accent1">
                    <a:hueOff val="147319"/>
                    <a:satOff val="13526"/>
                    <a:lumOff val="-23026"/>
                  </a:schemeClr>
                </a:solidFill>
                <a:latin typeface="Times"/>
                <a:ea typeface="Times"/>
                <a:cs typeface="Times"/>
                <a:sym typeface="Times"/>
              </a:defRPr>
            </a:pPr>
            <a:r>
              <a:rPr sz="1800" dirty="0"/>
              <a:t>This represents an estimated shortage of 18,000 physicians (based on optimal needs for specialists)</a:t>
            </a:r>
          </a:p>
          <a:p>
            <a:pPr marL="337740" indent="-337740" defTabSz="457200">
              <a:lnSpc>
                <a:spcPts val="3500"/>
              </a:lnSpc>
              <a:spcBef>
                <a:spcPts val="1200"/>
              </a:spcBef>
              <a:buSzPct val="75000"/>
              <a:buFont typeface="Zapf Dingbats"/>
              <a:buChar char="➤"/>
              <a:defRPr sz="1900" b="1" i="0" spc="0">
                <a:solidFill>
                  <a:schemeClr val="accent1">
                    <a:hueOff val="147319"/>
                    <a:satOff val="13526"/>
                    <a:lumOff val="-23026"/>
                  </a:schemeClr>
                </a:solidFill>
                <a:latin typeface="Times"/>
                <a:ea typeface="Times"/>
                <a:cs typeface="Times"/>
                <a:sym typeface="Times"/>
              </a:defRPr>
            </a:pPr>
            <a:r>
              <a:rPr sz="1800" dirty="0"/>
              <a:t>There are less than 250 fellowship-trained physicians entering the field annually secondary to limited fellowship slots</a:t>
            </a:r>
          </a:p>
          <a:p>
            <a:pPr marL="337740" indent="-337740" defTabSz="457200">
              <a:lnSpc>
                <a:spcPts val="3500"/>
              </a:lnSpc>
              <a:spcBef>
                <a:spcPts val="1200"/>
              </a:spcBef>
              <a:buSzPct val="75000"/>
              <a:buFont typeface="Zapf Dingbats"/>
              <a:buChar char="➤"/>
              <a:defRPr sz="1900" b="1" i="0" spc="0">
                <a:solidFill>
                  <a:schemeClr val="accent1">
                    <a:hueOff val="147319"/>
                    <a:satOff val="13526"/>
                    <a:lumOff val="-23026"/>
                  </a:schemeClr>
                </a:solidFill>
                <a:latin typeface="Times"/>
                <a:ea typeface="Times"/>
                <a:cs typeface="Times"/>
                <a:sym typeface="Times"/>
              </a:defRPr>
            </a:pPr>
            <a:r>
              <a:rPr sz="1800" dirty="0"/>
              <a:t>This results in an estimate of only one palliative medicine physician for every every 26,000 patients by 2030.</a:t>
            </a:r>
          </a:p>
        </p:txBody>
      </p:sp>
      <p:pic>
        <p:nvPicPr>
          <p:cNvPr id="217" name="Screen Shot 2019-02-15 at 2.02.48 AM.png" descr="Screen Shot 2019-02-15 at 2.02.48 AM.png"/>
          <p:cNvPicPr>
            <a:picLocks noChangeAspect="1"/>
          </p:cNvPicPr>
          <p:nvPr/>
        </p:nvPicPr>
        <p:blipFill>
          <a:blip r:embed="rId3">
            <a:extLst/>
          </a:blip>
          <a:stretch>
            <a:fillRect/>
          </a:stretch>
        </p:blipFill>
        <p:spPr>
          <a:xfrm>
            <a:off x="1514420" y="5044982"/>
            <a:ext cx="7181006" cy="4286551"/>
          </a:xfrm>
          <a:prstGeom prst="rect">
            <a:avLst/>
          </a:prstGeom>
          <a:ln w="12700">
            <a:miter lim="400000"/>
          </a:ln>
        </p:spPr>
      </p:pic>
      <p:sp>
        <p:nvSpPr>
          <p:cNvPr id="218" name="Kamal,Arif H. MD, MBA,MHS, et al, Future of Palliative Care Workforce:Preview to an Impending Crisis, The Am Jour of Medicine, Vol130,(2), Feb 2017"/>
          <p:cNvSpPr txBox="1"/>
          <p:nvPr/>
        </p:nvSpPr>
        <p:spPr>
          <a:xfrm>
            <a:off x="9669841" y="6436007"/>
            <a:ext cx="3125080"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300" spc="13">
                <a:solidFill>
                  <a:schemeClr val="accent1">
                    <a:hueOff val="147319"/>
                    <a:satOff val="13526"/>
                    <a:lumOff val="-23026"/>
                  </a:schemeClr>
                </a:solidFill>
              </a:defRPr>
            </a:pPr>
            <a:r>
              <a:rPr i="0"/>
              <a:t>Kamal,Arif H. MD, MBA,MHS, et al,</a:t>
            </a:r>
            <a:r>
              <a:t> Future of Palliative Care Workforce:Preview to an Impending Crisis, </a:t>
            </a:r>
            <a:r>
              <a:rPr i="0"/>
              <a:t>The Am Jour of Medicine, Vol130,(2), Feb 2017</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4298</Words>
  <Application>Microsoft Office PowerPoint</Application>
  <PresentationFormat>Custom</PresentationFormat>
  <Paragraphs>338</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Baskerville</vt:lpstr>
      <vt:lpstr>DIN Alternate</vt:lpstr>
      <vt:lpstr>DIN Condensed</vt:lpstr>
      <vt:lpstr>Gill Sans MT</vt:lpstr>
      <vt:lpstr>Helvetica</vt:lpstr>
      <vt:lpstr>Helvetica Neue</vt:lpstr>
      <vt:lpstr>Iowan Old Style</vt:lpstr>
      <vt:lpstr>Times</vt:lpstr>
      <vt:lpstr>Zapf Dingbats</vt:lpstr>
      <vt:lpstr>New_Template9</vt:lpstr>
      <vt:lpstr>what to  say and when: PROGNOSTICATION AT THE EDGE OF KNOWING</vt:lpstr>
      <vt:lpstr>PowerPoint Presentation</vt:lpstr>
      <vt:lpstr>Objectives </vt:lpstr>
      <vt:lpstr>Palliative Medicine: A Definition </vt:lpstr>
      <vt:lpstr>PowerPoint Presentation</vt:lpstr>
      <vt:lpstr>PowerPoint Presentation</vt:lpstr>
      <vt:lpstr>PowerPoint Presentation</vt:lpstr>
      <vt:lpstr>EVIDENCE FOR THE BENEFIT OF PALLIATIVE CARE IN ADVANCED HEART FAILURE</vt:lpstr>
      <vt:lpstr>PowerPoint Presentation</vt:lpstr>
      <vt:lpstr>CORE COMPONENTS OF A PALLIATIVE MEDICINE CONSULT</vt:lpstr>
      <vt:lpstr>PRIMARY PALLIATIVE  MEDICNE </vt:lpstr>
      <vt:lpstr>BARRIERS TO INTEGRATING PRIMARY PALLIATIVE MEDICINE IN THE CARE OF ADVANCED HEART DISEASE</vt:lpstr>
      <vt:lpstr>PowerPoint Presentation</vt:lpstr>
      <vt:lpstr>PowerPoint Presentation</vt:lpstr>
      <vt:lpstr>Prognostic Awareness : Key to Primary Palliative Discussions</vt:lpstr>
      <vt:lpstr>PowerPoint Presentation</vt:lpstr>
      <vt:lpstr>PROGNOSTICATION IN HEART FAILURE</vt:lpstr>
      <vt:lpstr>PROGNOSTICATION IN HEART FAILURE: Evolving Interventions</vt:lpstr>
      <vt:lpstr>PROGNOSTICATION IN HEART FAILURE</vt:lpstr>
      <vt:lpstr>PROGNOSTICATION IN HEART FAILURE</vt:lpstr>
      <vt:lpstr>PROGNOSTICATION IN HEART FAILURE: Correlating Prognostic Scales</vt:lpstr>
      <vt:lpstr>PROGNOSTICATION IN HEART FAILURE: Correlating Prognostic Scales</vt:lpstr>
      <vt:lpstr>Hospice Criteria in Heart Failure</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PROGNOSTICATION IN HEART FAILURE: Shifting Sands</vt:lpstr>
      <vt:lpstr>Discordant Perceptions of Prognosis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say and when: PROGNOSTICATION AT THE EDGE OF KNOWING</dc:title>
  <dc:creator>Marty Jackson</dc:creator>
  <cp:lastModifiedBy>Marty Jackson</cp:lastModifiedBy>
  <cp:revision>7</cp:revision>
  <dcterms:modified xsi:type="dcterms:W3CDTF">2019-02-18T18:49:46Z</dcterms:modified>
</cp:coreProperties>
</file>