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3004800" cy="9753600"/>
  <p:notesSz cx="6954838" cy="93091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16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50938" y="698500"/>
            <a:ext cx="4652962" cy="3490913"/>
          </a:xfrm>
          <a:prstGeom prst="rect">
            <a:avLst/>
          </a:prstGeom>
        </p:spPr>
        <p:txBody>
          <a:bodyPr lIns="92930" tIns="46465" rIns="92930" bIns="46465"/>
          <a:lstStyle/>
          <a:p>
            <a:endParaRPr/>
          </a:p>
        </p:txBody>
      </p:sp>
      <p:sp>
        <p:nvSpPr>
          <p:cNvPr id="117" name="Shape 117"/>
          <p:cNvSpPr>
            <a:spLocks noGrp="1"/>
          </p:cNvSpPr>
          <p:nvPr>
            <p:ph type="body" sz="quarter" idx="1"/>
          </p:nvPr>
        </p:nvSpPr>
        <p:spPr>
          <a:xfrm>
            <a:off x="927312" y="4421823"/>
            <a:ext cx="5100215" cy="4189095"/>
          </a:xfrm>
          <a:prstGeom prst="rect">
            <a:avLst/>
          </a:prstGeom>
        </p:spPr>
        <p:txBody>
          <a:bodyPr lIns="92930" tIns="46465" rIns="92930" bIns="46465"/>
          <a:lstStyle/>
          <a:p>
            <a:endParaRPr/>
          </a:p>
        </p:txBody>
      </p:sp>
    </p:spTree>
    <p:extLst>
      <p:ext uri="{BB962C8B-B14F-4D97-AF65-F5344CB8AC3E}">
        <p14:creationId xmlns:p14="http://schemas.microsoft.com/office/powerpoint/2010/main" val="416024632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sz="2800" b="1">
                <a:latin typeface="Helvetica"/>
                <a:ea typeface="Helvetica"/>
                <a:cs typeface="Helvetica"/>
                <a:sym typeface="Helvetica"/>
              </a:defRPr>
            </a:lvl1pPr>
          </a:lstStyle>
          <a:p>
            <a:r>
              <a:t>–Johnny Appleseed</a:t>
            </a:r>
          </a:p>
        </p:txBody>
      </p:sp>
      <p:sp>
        <p:nvSpPr>
          <p:cNvPr id="94" name="“Type a quote here.”"/>
          <p:cNvSpPr txBox="1">
            <a:spLocks noGrp="1"/>
          </p:cNvSpPr>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r>
              <a:t>“Type a quote here.”</a:t>
            </a:r>
          </a:p>
        </p:txBody>
      </p:sp>
      <p:sp>
        <p:nvSpPr>
          <p:cNvPr id="95"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00200" y="635000"/>
            <a:ext cx="9779000" cy="59182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762000"/>
            <a:ext cx="5334000" cy="82423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762000"/>
            <a:ext cx="5334000" cy="40005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898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762000"/>
            <a:ext cx="5334000" cy="3898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762884"/>
            <a:ext cx="5334000" cy="8229601"/>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ick and going down"/>
          <p:cNvSpPr txBox="1">
            <a:spLocks noGrp="1"/>
          </p:cNvSpPr>
          <p:nvPr>
            <p:ph type="ctrTitle"/>
          </p:nvPr>
        </p:nvSpPr>
        <p:spPr>
          <a:prstGeom prst="rect">
            <a:avLst/>
          </a:prstGeom>
        </p:spPr>
        <p:txBody>
          <a:bodyPr/>
          <a:lstStyle>
            <a:lvl1pPr>
              <a:defRPr sz="5500"/>
            </a:lvl1pPr>
          </a:lstStyle>
          <a:p>
            <a:r>
              <a:t>Sick and going down</a:t>
            </a:r>
          </a:p>
        </p:txBody>
      </p:sp>
      <p:sp>
        <p:nvSpPr>
          <p:cNvPr id="120" name="“Go big or go home”…"/>
          <p:cNvSpPr txBox="1">
            <a:spLocks noGrp="1"/>
          </p:cNvSpPr>
          <p:nvPr>
            <p:ph type="subTitle" sz="quarter" idx="1"/>
          </p:nvPr>
        </p:nvSpPr>
        <p:spPr>
          <a:prstGeom prst="rect">
            <a:avLst/>
          </a:prstGeom>
        </p:spPr>
        <p:txBody>
          <a:bodyPr/>
          <a:lstStyle/>
          <a:p>
            <a:r>
              <a:t>“Go big or go home”</a:t>
            </a:r>
          </a:p>
          <a:p>
            <a:r>
              <a:t>KB</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Question #3"/>
          <p:cNvSpPr txBox="1">
            <a:spLocks noGrp="1"/>
          </p:cNvSpPr>
          <p:nvPr>
            <p:ph type="title"/>
          </p:nvPr>
        </p:nvSpPr>
        <p:spPr>
          <a:prstGeom prst="rect">
            <a:avLst/>
          </a:prstGeom>
        </p:spPr>
        <p:txBody>
          <a:bodyPr/>
          <a:lstStyle>
            <a:lvl1pPr>
              <a:defRPr sz="5500"/>
            </a:lvl1pPr>
          </a:lstStyle>
          <a:p>
            <a:r>
              <a:t>Question #3</a:t>
            </a:r>
          </a:p>
        </p:txBody>
      </p:sp>
      <p:sp>
        <p:nvSpPr>
          <p:cNvPr id="143" name="The patient is an outpatient in the cath lab with the listed hemodynamics. What do you do now?…"/>
          <p:cNvSpPr txBox="1">
            <a:spLocks noGrp="1"/>
          </p:cNvSpPr>
          <p:nvPr>
            <p:ph type="body" idx="1"/>
          </p:nvPr>
        </p:nvSpPr>
        <p:spPr>
          <a:prstGeom prst="rect">
            <a:avLst/>
          </a:prstGeom>
        </p:spPr>
        <p:txBody>
          <a:bodyPr/>
          <a:lstStyle/>
          <a:p>
            <a:r>
              <a:t>The patient is an outpatient in the cath lab with the listed hemodynamics. What do you do now?</a:t>
            </a:r>
          </a:p>
          <a:p>
            <a:r>
              <a:t>A. Send home with increased diuretics</a:t>
            </a:r>
          </a:p>
          <a:p>
            <a:r>
              <a:t>B. Send home with increased diuretics and increase Dobutamine dose</a:t>
            </a:r>
          </a:p>
          <a:p>
            <a:r>
              <a:t>C. Admit to the hospital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Answer #3"/>
          <p:cNvSpPr txBox="1">
            <a:spLocks noGrp="1"/>
          </p:cNvSpPr>
          <p:nvPr>
            <p:ph type="title"/>
          </p:nvPr>
        </p:nvSpPr>
        <p:spPr>
          <a:prstGeom prst="rect">
            <a:avLst/>
          </a:prstGeom>
        </p:spPr>
        <p:txBody>
          <a:bodyPr/>
          <a:lstStyle>
            <a:lvl1pPr>
              <a:defRPr sz="5500"/>
            </a:lvl1pPr>
          </a:lstStyle>
          <a:p>
            <a:r>
              <a:t>Answer #3</a:t>
            </a:r>
          </a:p>
        </p:txBody>
      </p:sp>
      <p:sp>
        <p:nvSpPr>
          <p:cNvPr id="146" name="C. Admit to the hospital"/>
          <p:cNvSpPr txBox="1">
            <a:spLocks noGrp="1"/>
          </p:cNvSpPr>
          <p:nvPr>
            <p:ph type="body" idx="1"/>
          </p:nvPr>
        </p:nvSpPr>
        <p:spPr>
          <a:prstGeom prst="rect">
            <a:avLst/>
          </a:prstGeom>
        </p:spPr>
        <p:txBody>
          <a:bodyPr/>
          <a:lstStyle/>
          <a:p>
            <a:r>
              <a:t>C. Admit to the hospital</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He is admitted to the hospital. His Dobutamine is increased to 10 mcg/kg/min with his low SVO2/low CI.  He is started on IV Lasix drip after bolus with CVP 20 and PAW 35.…"/>
          <p:cNvSpPr txBox="1">
            <a:spLocks noGrp="1"/>
          </p:cNvSpPr>
          <p:nvPr>
            <p:ph type="body" idx="1"/>
          </p:nvPr>
        </p:nvSpPr>
        <p:spPr>
          <a:prstGeom prst="rect">
            <a:avLst/>
          </a:prstGeom>
        </p:spPr>
        <p:txBody>
          <a:bodyPr/>
          <a:lstStyle/>
          <a:p>
            <a:pPr marL="397763" indent="-397763" defTabSz="508254">
              <a:spcBef>
                <a:spcPts val="3600"/>
              </a:spcBef>
              <a:defRPr sz="3306"/>
            </a:pPr>
            <a:r>
              <a:t>He is admitted to the hospital. His Dobutamine is increased to 10 mcg/kg/min with his low SVO2/low CI.  He is started on IV Lasix drip after bolus with CVP 20 and PAW 35.</a:t>
            </a:r>
          </a:p>
          <a:p>
            <a:pPr marL="397763" indent="-397763" defTabSz="508254">
              <a:spcBef>
                <a:spcPts val="3600"/>
              </a:spcBef>
              <a:defRPr sz="3306"/>
            </a:pPr>
            <a:r>
              <a:t>On 12/22/18, he had VT requiring AICD shock with normal electrolytes. Milrinone was added to allow decrease of Dobutamine and IV amiodarone started. </a:t>
            </a:r>
          </a:p>
          <a:p>
            <a:pPr marL="397763" indent="-397763" defTabSz="508254">
              <a:spcBef>
                <a:spcPts val="3600"/>
              </a:spcBef>
              <a:defRPr sz="3306"/>
            </a:pPr>
            <a:r>
              <a:t>On 12/24/18, his CVP is now down to 12 mm Hg after 4 liter/10 pound diuresis. His CI is good at 2.6 on Milrinone 0.75 mcg/kg/min and DB at 3 mcg/kg/min. With the diuresis, he has first attack of left ankle gout treated with steroids and colchicine.</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On 12/27/18, he states he “feels great” on the same two inotropes. He was made aware that he will not able to be discharged home safely until transplant or LVAD.…"/>
          <p:cNvSpPr txBox="1">
            <a:spLocks noGrp="1"/>
          </p:cNvSpPr>
          <p:nvPr>
            <p:ph type="body" idx="1"/>
          </p:nvPr>
        </p:nvSpPr>
        <p:spPr>
          <a:prstGeom prst="rect">
            <a:avLst/>
          </a:prstGeom>
        </p:spPr>
        <p:txBody>
          <a:bodyPr/>
          <a:lstStyle/>
          <a:p>
            <a:r>
              <a:t>On 12/27/18, he states he “feels great” on the same two inotropes. He was made aware that he will not able to be discharged home safely until transplant or LVAD.</a:t>
            </a:r>
          </a:p>
          <a:p>
            <a:r>
              <a:t>On 12/29/18, updated hemodynamics in the ICU reveals CVP 16, PA 73/36 mean 46, PAW 32, TPG 14, PVR 2.03, CO/CI 6.9/2.9. His lab update  reveals Cr 1.42, GFR 54.9, total bilirubin down to 2.0, and Na of 129. BMI down to 35 after diuresis.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Question #4"/>
          <p:cNvSpPr txBox="1">
            <a:spLocks noGrp="1"/>
          </p:cNvSpPr>
          <p:nvPr>
            <p:ph type="title"/>
          </p:nvPr>
        </p:nvSpPr>
        <p:spPr>
          <a:prstGeom prst="rect">
            <a:avLst/>
          </a:prstGeom>
        </p:spPr>
        <p:txBody>
          <a:bodyPr/>
          <a:lstStyle>
            <a:lvl1pPr>
              <a:defRPr sz="5500"/>
            </a:lvl1pPr>
          </a:lstStyle>
          <a:p>
            <a:r>
              <a:t>Question #4</a:t>
            </a:r>
          </a:p>
        </p:txBody>
      </p:sp>
      <p:sp>
        <p:nvSpPr>
          <p:cNvPr id="153" name="Does he meet criteria for transplant and if so what status in the new 7 tier system adopted 10/18/18?He has a PA line, 2 inotropes, and meets new UNOS criteria for cardiogenic shock with CI 2.1, BP 82/49 and PAW 19 all within one 24 hour period.…"/>
          <p:cNvSpPr txBox="1">
            <a:spLocks noGrp="1"/>
          </p:cNvSpPr>
          <p:nvPr>
            <p:ph type="body" idx="1"/>
          </p:nvPr>
        </p:nvSpPr>
        <p:spPr>
          <a:prstGeom prst="rect">
            <a:avLst/>
          </a:prstGeom>
        </p:spPr>
        <p:txBody>
          <a:bodyPr>
            <a:normAutofit lnSpcReduction="10000"/>
          </a:bodyPr>
          <a:lstStyle/>
          <a:p>
            <a:pPr marL="388620" indent="-388620" defTabSz="496570">
              <a:spcBef>
                <a:spcPts val="3500"/>
              </a:spcBef>
              <a:defRPr sz="3230"/>
            </a:pPr>
            <a:r>
              <a:rPr dirty="0"/>
              <a:t>Does he meet criteria for transplant and if so what status in the new 7 tier system adopted 10/18/18</a:t>
            </a:r>
            <a:r>
              <a:rPr dirty="0" smtClean="0"/>
              <a:t>?</a:t>
            </a:r>
            <a:r>
              <a:rPr lang="en-US" dirty="0" smtClean="0"/>
              <a:t> </a:t>
            </a:r>
            <a:r>
              <a:rPr dirty="0" smtClean="0"/>
              <a:t>He </a:t>
            </a:r>
            <a:r>
              <a:rPr dirty="0"/>
              <a:t>has a PA line, 2 inotropes, and meets new UNOS criteria for cardiogenic shock with CI 2.1, BP 82/49 and PAW 19 all within one 24 hour period. </a:t>
            </a:r>
          </a:p>
          <a:p>
            <a:pPr marL="388620" indent="-388620" defTabSz="496570">
              <a:spcBef>
                <a:spcPts val="3500"/>
              </a:spcBef>
              <a:defRPr sz="3230"/>
            </a:pPr>
            <a:r>
              <a:rPr dirty="0"/>
              <a:t>A. still doesn’t qualify for transplant</a:t>
            </a:r>
          </a:p>
          <a:p>
            <a:pPr marL="388620" indent="-388620" defTabSz="496570">
              <a:spcBef>
                <a:spcPts val="3500"/>
              </a:spcBef>
              <a:defRPr sz="3230"/>
            </a:pPr>
            <a:r>
              <a:rPr dirty="0"/>
              <a:t>B. qualifies and list as status 1</a:t>
            </a:r>
          </a:p>
          <a:p>
            <a:pPr marL="388620" indent="-388620" defTabSz="496570">
              <a:spcBef>
                <a:spcPts val="3500"/>
              </a:spcBef>
              <a:defRPr sz="3230"/>
            </a:pPr>
            <a:r>
              <a:rPr dirty="0"/>
              <a:t>C. qualifies and list as status 3</a:t>
            </a:r>
          </a:p>
          <a:p>
            <a:pPr marL="388620" indent="-388620" defTabSz="496570">
              <a:spcBef>
                <a:spcPts val="3500"/>
              </a:spcBef>
              <a:defRPr sz="3230"/>
            </a:pPr>
            <a:r>
              <a:rPr dirty="0"/>
              <a:t>D. qualifies and list as status 6</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Answer #4"/>
          <p:cNvSpPr txBox="1">
            <a:spLocks noGrp="1"/>
          </p:cNvSpPr>
          <p:nvPr>
            <p:ph type="title"/>
          </p:nvPr>
        </p:nvSpPr>
        <p:spPr>
          <a:prstGeom prst="rect">
            <a:avLst/>
          </a:prstGeom>
        </p:spPr>
        <p:txBody>
          <a:bodyPr/>
          <a:lstStyle>
            <a:lvl1pPr>
              <a:defRPr sz="5500"/>
            </a:lvl1pPr>
          </a:lstStyle>
          <a:p>
            <a:r>
              <a:t>Answer #4</a:t>
            </a:r>
          </a:p>
        </p:txBody>
      </p:sp>
      <p:sp>
        <p:nvSpPr>
          <p:cNvPr id="156" name="C. qualifies and list as status 3"/>
          <p:cNvSpPr txBox="1">
            <a:spLocks noGrp="1"/>
          </p:cNvSpPr>
          <p:nvPr>
            <p:ph type="body" idx="1"/>
          </p:nvPr>
        </p:nvSpPr>
        <p:spPr>
          <a:prstGeom prst="rect">
            <a:avLst/>
          </a:prstGeom>
        </p:spPr>
        <p:txBody>
          <a:bodyPr/>
          <a:lstStyle/>
          <a:p>
            <a:r>
              <a:t>C. qualifies and list as status 3</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Question #5"/>
          <p:cNvSpPr txBox="1">
            <a:spLocks noGrp="1"/>
          </p:cNvSpPr>
          <p:nvPr>
            <p:ph type="title"/>
          </p:nvPr>
        </p:nvSpPr>
        <p:spPr>
          <a:prstGeom prst="rect">
            <a:avLst/>
          </a:prstGeom>
        </p:spPr>
        <p:txBody>
          <a:bodyPr/>
          <a:lstStyle>
            <a:lvl1pPr>
              <a:defRPr sz="5500"/>
            </a:lvl1pPr>
          </a:lstStyle>
          <a:p>
            <a:r>
              <a:t>Question #5</a:t>
            </a:r>
          </a:p>
        </p:txBody>
      </p:sp>
      <p:sp>
        <p:nvSpPr>
          <p:cNvPr id="159" name="What is the best blood type for a potential heart transplant recipient even with the new 7 tier system?…"/>
          <p:cNvSpPr txBox="1">
            <a:spLocks noGrp="1"/>
          </p:cNvSpPr>
          <p:nvPr>
            <p:ph type="body" idx="1"/>
          </p:nvPr>
        </p:nvSpPr>
        <p:spPr>
          <a:prstGeom prst="rect">
            <a:avLst/>
          </a:prstGeom>
        </p:spPr>
        <p:txBody>
          <a:bodyPr/>
          <a:lstStyle/>
          <a:p>
            <a:pPr marL="448055" indent="-448055" defTabSz="572516">
              <a:spcBef>
                <a:spcPts val="4100"/>
              </a:spcBef>
              <a:defRPr sz="3724"/>
            </a:pPr>
            <a:r>
              <a:t>What is the best blood type for a potential heart transplant recipient even with the new 7 tier system?</a:t>
            </a:r>
          </a:p>
          <a:p>
            <a:pPr marL="448055" indent="-448055" defTabSz="572516">
              <a:spcBef>
                <a:spcPts val="4100"/>
              </a:spcBef>
              <a:defRPr sz="3724"/>
            </a:pPr>
            <a:r>
              <a:t>A. AB</a:t>
            </a:r>
          </a:p>
          <a:p>
            <a:pPr marL="448055" indent="-448055" defTabSz="572516">
              <a:spcBef>
                <a:spcPts val="4100"/>
              </a:spcBef>
              <a:defRPr sz="3724"/>
            </a:pPr>
            <a:r>
              <a:t>B. B</a:t>
            </a:r>
          </a:p>
          <a:p>
            <a:pPr marL="448055" indent="-448055" defTabSz="572516">
              <a:spcBef>
                <a:spcPts val="4100"/>
              </a:spcBef>
              <a:defRPr sz="3724"/>
            </a:pPr>
            <a:r>
              <a:t>C. A</a:t>
            </a:r>
          </a:p>
          <a:p>
            <a:pPr marL="448055" indent="-448055" defTabSz="572516">
              <a:spcBef>
                <a:spcPts val="4100"/>
              </a:spcBef>
              <a:defRPr sz="3724"/>
            </a:pPr>
            <a:r>
              <a:t>D. O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Answer #5"/>
          <p:cNvSpPr txBox="1">
            <a:spLocks noGrp="1"/>
          </p:cNvSpPr>
          <p:nvPr>
            <p:ph type="title"/>
          </p:nvPr>
        </p:nvSpPr>
        <p:spPr>
          <a:prstGeom prst="rect">
            <a:avLst/>
          </a:prstGeom>
        </p:spPr>
        <p:txBody>
          <a:bodyPr/>
          <a:lstStyle>
            <a:lvl1pPr>
              <a:defRPr sz="5500"/>
            </a:lvl1pPr>
          </a:lstStyle>
          <a:p>
            <a:r>
              <a:t>Answer #5</a:t>
            </a:r>
          </a:p>
        </p:txBody>
      </p:sp>
      <p:sp>
        <p:nvSpPr>
          <p:cNvPr id="162" name="A. AB blood type"/>
          <p:cNvSpPr txBox="1">
            <a:spLocks noGrp="1"/>
          </p:cNvSpPr>
          <p:nvPr>
            <p:ph type="body" idx="1"/>
          </p:nvPr>
        </p:nvSpPr>
        <p:spPr>
          <a:prstGeom prst="rect">
            <a:avLst/>
          </a:prstGeom>
        </p:spPr>
        <p:txBody>
          <a:bodyPr/>
          <a:lstStyle/>
          <a:p>
            <a:r>
              <a:t>A. AB blood type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Question #6"/>
          <p:cNvSpPr txBox="1">
            <a:spLocks noGrp="1"/>
          </p:cNvSpPr>
          <p:nvPr>
            <p:ph type="title"/>
          </p:nvPr>
        </p:nvSpPr>
        <p:spPr>
          <a:prstGeom prst="rect">
            <a:avLst/>
          </a:prstGeom>
        </p:spPr>
        <p:txBody>
          <a:bodyPr/>
          <a:lstStyle>
            <a:lvl1pPr>
              <a:defRPr sz="5500"/>
            </a:lvl1pPr>
          </a:lstStyle>
          <a:p>
            <a:r>
              <a:t>Question #6</a:t>
            </a:r>
          </a:p>
        </p:txBody>
      </p:sp>
      <p:sp>
        <p:nvSpPr>
          <p:cNvPr id="165" name="What is the blood type of a potential recipient with the most competition for a suitable donor given the same UNOS listing status within the new 7 tier system?…"/>
          <p:cNvSpPr txBox="1">
            <a:spLocks noGrp="1"/>
          </p:cNvSpPr>
          <p:nvPr>
            <p:ph type="body" idx="1"/>
          </p:nvPr>
        </p:nvSpPr>
        <p:spPr>
          <a:prstGeom prst="rect">
            <a:avLst/>
          </a:prstGeom>
        </p:spPr>
        <p:txBody>
          <a:bodyPr/>
          <a:lstStyle/>
          <a:p>
            <a:pPr marL="416052" indent="-416052" defTabSz="531622">
              <a:spcBef>
                <a:spcPts val="3800"/>
              </a:spcBef>
              <a:defRPr sz="3458"/>
            </a:pPr>
            <a:r>
              <a:t>What is the blood type of a potential recipient with the most competition for a suitable donor given the same UNOS listing status within the new 7 tier system?</a:t>
            </a:r>
          </a:p>
          <a:p>
            <a:pPr marL="416052" indent="-416052" defTabSz="531622">
              <a:spcBef>
                <a:spcPts val="3800"/>
              </a:spcBef>
              <a:defRPr sz="3458"/>
            </a:pPr>
            <a:r>
              <a:t>A. AB</a:t>
            </a:r>
          </a:p>
          <a:p>
            <a:pPr marL="416052" indent="-416052" defTabSz="531622">
              <a:spcBef>
                <a:spcPts val="3800"/>
              </a:spcBef>
              <a:defRPr sz="3458"/>
            </a:pPr>
            <a:r>
              <a:t>B. B</a:t>
            </a:r>
          </a:p>
          <a:p>
            <a:pPr marL="416052" indent="-416052" defTabSz="531622">
              <a:spcBef>
                <a:spcPts val="3800"/>
              </a:spcBef>
              <a:defRPr sz="3458"/>
            </a:pPr>
            <a:r>
              <a:t>C. A</a:t>
            </a:r>
          </a:p>
          <a:p>
            <a:pPr marL="416052" indent="-416052" defTabSz="531622">
              <a:spcBef>
                <a:spcPts val="3800"/>
              </a:spcBef>
              <a:defRPr sz="3458"/>
            </a:pPr>
            <a:r>
              <a:t>D. O</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Answer #6"/>
          <p:cNvSpPr txBox="1">
            <a:spLocks noGrp="1"/>
          </p:cNvSpPr>
          <p:nvPr>
            <p:ph type="title"/>
          </p:nvPr>
        </p:nvSpPr>
        <p:spPr>
          <a:prstGeom prst="rect">
            <a:avLst/>
          </a:prstGeom>
        </p:spPr>
        <p:txBody>
          <a:bodyPr/>
          <a:lstStyle>
            <a:lvl1pPr>
              <a:defRPr sz="5500"/>
            </a:lvl1pPr>
          </a:lstStyle>
          <a:p>
            <a:r>
              <a:t>Answer #6</a:t>
            </a:r>
          </a:p>
        </p:txBody>
      </p:sp>
      <p:sp>
        <p:nvSpPr>
          <p:cNvPr id="168" name="D. O blood type"/>
          <p:cNvSpPr txBox="1">
            <a:spLocks noGrp="1"/>
          </p:cNvSpPr>
          <p:nvPr>
            <p:ph type="body" idx="1"/>
          </p:nvPr>
        </p:nvSpPr>
        <p:spPr>
          <a:prstGeom prst="rect">
            <a:avLst/>
          </a:prstGeom>
        </p:spPr>
        <p:txBody>
          <a:bodyPr/>
          <a:lstStyle/>
          <a:p>
            <a:r>
              <a:t>D. O blood type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41 yo male with dilated nonischemic cardiomyopathy, chronic systolic CHF, VT, HTN, DM type 2 long term, AICD, prior leg DVT, sleep apnea, and morbid obesity with BMI 40-44.9. He denies alcohol, tobacco, or drug abuse. He is AB blood type.…"/>
          <p:cNvSpPr txBox="1">
            <a:spLocks noGrp="1"/>
          </p:cNvSpPr>
          <p:nvPr>
            <p:ph type="body" idx="1"/>
          </p:nvPr>
        </p:nvSpPr>
        <p:spPr>
          <a:prstGeom prst="rect">
            <a:avLst/>
          </a:prstGeom>
        </p:spPr>
        <p:txBody>
          <a:bodyPr/>
          <a:lstStyle/>
          <a:p>
            <a:pPr marL="416052" indent="-416052" defTabSz="531622">
              <a:spcBef>
                <a:spcPts val="3800"/>
              </a:spcBef>
              <a:defRPr sz="3458"/>
            </a:pPr>
            <a:r>
              <a:t>41 yo male with dilated nonischemic cardiomyopathy, chronic systolic CHF, VT, HTN, DM type 2 long term, AICD, prior leg DVT, sleep apnea, and morbid obesity with BMI 40-44.9. He denies alcohol, tobacco, or drug abuse. He is AB blood type. </a:t>
            </a:r>
          </a:p>
          <a:p>
            <a:pPr marL="416052" indent="-416052" defTabSz="531622">
              <a:spcBef>
                <a:spcPts val="3800"/>
              </a:spcBef>
              <a:defRPr sz="3458"/>
            </a:pPr>
            <a:r>
              <a:t>He was first seen in Transplant/MCS clinic 12/13/18 after recent discharge from an outside hospital where he had 30 pound diuresis and was discharged on Dobutamine at 5mcg/kg/min. Despite diuresis and inotropic therapy he had symptoms of DOE 20 feet, 3 pillow orthopnea, and bilateral leg edema</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He is listed status 3 on the National waitlist on 12/28/18. He gets a few donor offers being AB blood type at status 3. However, none of the offers are great and patient is stable with no patients on the national waitlist for AB hearts at status 1 or 2."/>
          <p:cNvSpPr txBox="1">
            <a:spLocks noGrp="1"/>
          </p:cNvSpPr>
          <p:nvPr>
            <p:ph type="body" idx="1"/>
          </p:nvPr>
        </p:nvSpPr>
        <p:spPr>
          <a:prstGeom prst="rect">
            <a:avLst/>
          </a:prstGeom>
        </p:spPr>
        <p:txBody>
          <a:bodyPr/>
          <a:lstStyle/>
          <a:p>
            <a:r>
              <a:t>He is listed status 3 on the National waitlist on 12/28/18. He gets a few donor offers being AB blood type at status 3. However, none of the offers are great and patient is stable with no patients on the national waitlist for AB hearts at status 1 or 2.</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Question #7"/>
          <p:cNvSpPr txBox="1">
            <a:spLocks noGrp="1"/>
          </p:cNvSpPr>
          <p:nvPr>
            <p:ph type="title"/>
          </p:nvPr>
        </p:nvSpPr>
        <p:spPr>
          <a:prstGeom prst="rect">
            <a:avLst/>
          </a:prstGeom>
        </p:spPr>
        <p:txBody>
          <a:bodyPr/>
          <a:lstStyle>
            <a:lvl1pPr>
              <a:defRPr sz="5500"/>
            </a:lvl1pPr>
          </a:lstStyle>
          <a:p>
            <a:r>
              <a:t>Question #7</a:t>
            </a:r>
          </a:p>
        </p:txBody>
      </p:sp>
      <p:sp>
        <p:nvSpPr>
          <p:cNvPr id="173" name="What factor(s) is/are the most important for donor selection in terms of recipient outcome?…"/>
          <p:cNvSpPr txBox="1">
            <a:spLocks noGrp="1"/>
          </p:cNvSpPr>
          <p:nvPr>
            <p:ph type="body" idx="1"/>
          </p:nvPr>
        </p:nvSpPr>
        <p:spPr>
          <a:prstGeom prst="rect">
            <a:avLst/>
          </a:prstGeom>
        </p:spPr>
        <p:txBody>
          <a:bodyPr/>
          <a:lstStyle/>
          <a:p>
            <a:pPr marL="356615" indent="-356615" defTabSz="455675">
              <a:spcBef>
                <a:spcPts val="3200"/>
              </a:spcBef>
              <a:defRPr sz="2964"/>
            </a:pPr>
            <a:r>
              <a:t>What factor(s) is/are the most important for donor selection in terms of recipient outcome?</a:t>
            </a:r>
          </a:p>
          <a:p>
            <a:pPr marL="356615" indent="-356615" defTabSz="455675">
              <a:spcBef>
                <a:spcPts val="3200"/>
              </a:spcBef>
              <a:defRPr sz="2964"/>
            </a:pPr>
            <a:r>
              <a:t>A. Donor age</a:t>
            </a:r>
          </a:p>
          <a:p>
            <a:pPr marL="356615" indent="-356615" defTabSz="455675">
              <a:spcBef>
                <a:spcPts val="3200"/>
              </a:spcBef>
              <a:defRPr sz="2964"/>
            </a:pPr>
            <a:r>
              <a:t>B. Donor history of drug abuse</a:t>
            </a:r>
          </a:p>
          <a:p>
            <a:pPr marL="356615" indent="-356615" defTabSz="455675">
              <a:spcBef>
                <a:spcPts val="3200"/>
              </a:spcBef>
              <a:defRPr sz="2964"/>
            </a:pPr>
            <a:r>
              <a:t>C. Total ischemic time (distance from donor to recipient)</a:t>
            </a:r>
          </a:p>
          <a:p>
            <a:pPr marL="356615" indent="-356615" defTabSz="455675">
              <a:spcBef>
                <a:spcPts val="3200"/>
              </a:spcBef>
              <a:defRPr sz="2964"/>
            </a:pPr>
            <a:r>
              <a:t>D. A and C</a:t>
            </a:r>
          </a:p>
          <a:p>
            <a:pPr marL="356615" indent="-356615" defTabSz="455675">
              <a:spcBef>
                <a:spcPts val="3200"/>
              </a:spcBef>
              <a:defRPr sz="2964"/>
            </a:pPr>
            <a:r>
              <a:t>E. B and C</a:t>
            </a:r>
          </a:p>
          <a:p>
            <a:pPr marL="356615" indent="-356615" defTabSz="455675">
              <a:spcBef>
                <a:spcPts val="3200"/>
              </a:spcBef>
              <a:defRPr sz="2964"/>
            </a:pPr>
            <a:r>
              <a:t>F. All the above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Answer #7"/>
          <p:cNvSpPr txBox="1">
            <a:spLocks noGrp="1"/>
          </p:cNvSpPr>
          <p:nvPr>
            <p:ph type="title"/>
          </p:nvPr>
        </p:nvSpPr>
        <p:spPr>
          <a:prstGeom prst="rect">
            <a:avLst/>
          </a:prstGeom>
        </p:spPr>
        <p:txBody>
          <a:bodyPr/>
          <a:lstStyle>
            <a:lvl1pPr>
              <a:defRPr sz="5500"/>
            </a:lvl1pPr>
          </a:lstStyle>
          <a:p>
            <a:r>
              <a:t>Answer #7</a:t>
            </a:r>
          </a:p>
        </p:txBody>
      </p:sp>
      <p:sp>
        <p:nvSpPr>
          <p:cNvPr id="176" name="D. A and C (donor age and total ischemic time)"/>
          <p:cNvSpPr txBox="1">
            <a:spLocks noGrp="1"/>
          </p:cNvSpPr>
          <p:nvPr>
            <p:ph type="body" idx="1"/>
          </p:nvPr>
        </p:nvSpPr>
        <p:spPr>
          <a:prstGeom prst="rect">
            <a:avLst/>
          </a:prstGeom>
        </p:spPr>
        <p:txBody>
          <a:bodyPr/>
          <a:lstStyle/>
          <a:p>
            <a:r>
              <a:t>D. A and C (donor age and total ischemic time)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On 1/6/19, he is stable at rest with SVO2 57% at rest on Milrinone at 0.75 mcg/kg/min but decreases to 45% just getting up to a chair…"/>
          <p:cNvSpPr txBox="1">
            <a:spLocks noGrp="1"/>
          </p:cNvSpPr>
          <p:nvPr>
            <p:ph type="body" idx="1"/>
          </p:nvPr>
        </p:nvSpPr>
        <p:spPr>
          <a:prstGeom prst="rect">
            <a:avLst/>
          </a:prstGeom>
        </p:spPr>
        <p:txBody>
          <a:bodyPr/>
          <a:lstStyle/>
          <a:p>
            <a:r>
              <a:t>On 1/6/19, he is stable at rest with SVO2 57% at rest on Milrinone at 0.75 mcg/kg/min but decreases to 45% just getting up to a chair</a:t>
            </a:r>
          </a:p>
          <a:p>
            <a:r>
              <a:t>On 1/8/19, he is more unstable with CVP 18, CI 1.9, PAO2 30 , PAW 35, SBP 89, and PA mean 45. He also has afib/aflutter while on amiodarone for prior VT and amiodarone dose increased.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Question #8"/>
          <p:cNvSpPr txBox="1">
            <a:spLocks noGrp="1"/>
          </p:cNvSpPr>
          <p:nvPr>
            <p:ph type="title"/>
          </p:nvPr>
        </p:nvSpPr>
        <p:spPr>
          <a:prstGeom prst="rect">
            <a:avLst/>
          </a:prstGeom>
        </p:spPr>
        <p:txBody>
          <a:bodyPr/>
          <a:lstStyle>
            <a:lvl1pPr>
              <a:defRPr sz="5500"/>
            </a:lvl1pPr>
          </a:lstStyle>
          <a:p>
            <a:r>
              <a:t>Question #8</a:t>
            </a:r>
          </a:p>
        </p:txBody>
      </p:sp>
      <p:sp>
        <p:nvSpPr>
          <p:cNvPr id="181" name="With the patient stable on the 2 inotropes (Milrinone 0.75 and DB 3 ) for 15 days and now failing fairly quickly, what do you do now?…"/>
          <p:cNvSpPr txBox="1">
            <a:spLocks noGrp="1"/>
          </p:cNvSpPr>
          <p:nvPr>
            <p:ph type="body" idx="1"/>
          </p:nvPr>
        </p:nvSpPr>
        <p:spPr>
          <a:prstGeom prst="rect">
            <a:avLst/>
          </a:prstGeom>
        </p:spPr>
        <p:txBody>
          <a:bodyPr/>
          <a:lstStyle/>
          <a:p>
            <a:pPr marL="374904" indent="-374904" defTabSz="479044">
              <a:spcBef>
                <a:spcPts val="3400"/>
              </a:spcBef>
              <a:defRPr sz="3116"/>
            </a:pPr>
            <a:r>
              <a:t>With the patient stable on the 2 inotropes (Milrinone 0.75 and DB 3 ) for 15 days and now failing fairly quickly, what do you do now?</a:t>
            </a:r>
          </a:p>
          <a:p>
            <a:pPr marL="374904" indent="-374904" defTabSz="479044">
              <a:spcBef>
                <a:spcPts val="3400"/>
              </a:spcBef>
              <a:defRPr sz="3116"/>
            </a:pPr>
            <a:r>
              <a:t>A. Tandem Heart in LA/FA configuration</a:t>
            </a:r>
          </a:p>
          <a:p>
            <a:pPr marL="374904" indent="-374904" defTabSz="479044">
              <a:spcBef>
                <a:spcPts val="3400"/>
              </a:spcBef>
              <a:defRPr sz="3116"/>
            </a:pPr>
            <a:r>
              <a:t>B. femoral IABP (easier cannulation but decreased mobility)</a:t>
            </a:r>
          </a:p>
          <a:p>
            <a:pPr marL="374904" indent="-374904" defTabSz="479044">
              <a:spcBef>
                <a:spcPts val="3400"/>
              </a:spcBef>
              <a:defRPr sz="3116"/>
            </a:pPr>
            <a:r>
              <a:t>C. axillary IABP (trip to the OR but able to ambulate)</a:t>
            </a:r>
          </a:p>
          <a:p>
            <a:pPr marL="374904" indent="-374904" defTabSz="479044">
              <a:spcBef>
                <a:spcPts val="3400"/>
              </a:spcBef>
              <a:defRPr sz="3116"/>
            </a:pPr>
            <a:r>
              <a:t>D. increase Dobutamine with recent afib and initial VT</a:t>
            </a:r>
          </a:p>
          <a:p>
            <a:pPr marL="374904" indent="-374904" defTabSz="479044">
              <a:spcBef>
                <a:spcPts val="3400"/>
              </a:spcBef>
              <a:defRPr sz="3116"/>
            </a:pPr>
            <a:r>
              <a:t>E. Protek Duo LV apical cannulation with pump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Answer #8"/>
          <p:cNvSpPr txBox="1">
            <a:spLocks noGrp="1"/>
          </p:cNvSpPr>
          <p:nvPr>
            <p:ph type="title"/>
          </p:nvPr>
        </p:nvSpPr>
        <p:spPr>
          <a:prstGeom prst="rect">
            <a:avLst/>
          </a:prstGeom>
        </p:spPr>
        <p:txBody>
          <a:bodyPr/>
          <a:lstStyle>
            <a:lvl1pPr>
              <a:defRPr sz="5500"/>
            </a:lvl1pPr>
          </a:lstStyle>
          <a:p>
            <a:r>
              <a:t>Answer #8</a:t>
            </a:r>
          </a:p>
        </p:txBody>
      </p:sp>
      <p:sp>
        <p:nvSpPr>
          <p:cNvPr id="184" name="C. axillary IABP (trip to OR but allows ambulation)"/>
          <p:cNvSpPr txBox="1">
            <a:spLocks noGrp="1"/>
          </p:cNvSpPr>
          <p:nvPr>
            <p:ph type="body" idx="1"/>
          </p:nvPr>
        </p:nvSpPr>
        <p:spPr>
          <a:prstGeom prst="rect">
            <a:avLst/>
          </a:prstGeom>
        </p:spPr>
        <p:txBody>
          <a:bodyPr/>
          <a:lstStyle/>
          <a:p>
            <a:r>
              <a:t>C. axillary IABP (trip to OR but allows ambulation)</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On 1/9/19, left axillary IABP placed. CVP up to 20 and patient placed on IV Lasix infusion with vascath placement for ultrafiltration. Cr now up to 1.79 mg/dl…"/>
          <p:cNvSpPr txBox="1">
            <a:spLocks noGrp="1"/>
          </p:cNvSpPr>
          <p:nvPr>
            <p:ph type="body" idx="1"/>
          </p:nvPr>
        </p:nvSpPr>
        <p:spPr>
          <a:prstGeom prst="rect">
            <a:avLst/>
          </a:prstGeom>
        </p:spPr>
        <p:txBody>
          <a:bodyPr/>
          <a:lstStyle/>
          <a:p>
            <a:r>
              <a:t>On 1/9/19, left axillary IABP placed. CVP up to 20 and patient placed on IV Lasix infusion with vascath placement for ultrafiltration. Cr now up to 1.79 mg/dl</a:t>
            </a:r>
          </a:p>
          <a:p>
            <a:r>
              <a:t>On 1/10/19, the patient still not doing well and patient taken for placement of 31F Protek duo catheter via the LV apex with Centrimag as the pump (higher BMI) with membrane oxygenator and 6 liter left sided support. Patient upgraded to status 2. </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On 1/11/19, he is still on is still intubated and an aspiration event probably at the time of his axillary iabp placement is suspected. His PA pressures are 55/24 mean 34 , CO/CI 4.8/2.0, and SVO2 48% despite 6 liter ecmo circuit flow to left side. He is on levophed and both Dobutamine/Epinephrine for now RV support. His Cr is now 2.59 down from a peak of 2.91 mg/dl."/>
          <p:cNvSpPr txBox="1">
            <a:spLocks noGrp="1"/>
          </p:cNvSpPr>
          <p:nvPr>
            <p:ph type="body" idx="1"/>
          </p:nvPr>
        </p:nvSpPr>
        <p:spPr>
          <a:prstGeom prst="rect">
            <a:avLst/>
          </a:prstGeom>
        </p:spPr>
        <p:txBody>
          <a:bodyPr/>
          <a:lstStyle/>
          <a:p>
            <a:r>
              <a:t>On 1/11/19, he is still on is still intubated and an aspiration event probably at the time of his axillary iabp placement is suspected. His PA pressures are 55/24 mean 34 , CO/CI 4.8/2.0, and SVO2 48% despite 6 liter ecmo circuit flow to left side. He is on levophed and both Dobutamine/Epinephrine for now RV support. His Cr is now 2.59 down from a peak of 2.91 mg/dl.</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On same day 1/11/19, his ECHO reveals the following:   severe LV enlargement (6.97 cm)/severe global LV dysfunction with EF less than 20%, moderate LA enlargement, mild RV enlargement with moderate RV hypokinesis, severe RA enlargement, moderate AR (increased with Protek duo catheter across the aortic valve), trace MR, and mild TR…"/>
          <p:cNvSpPr txBox="1">
            <a:spLocks noGrp="1"/>
          </p:cNvSpPr>
          <p:nvPr>
            <p:ph type="body" idx="1"/>
          </p:nvPr>
        </p:nvSpPr>
        <p:spPr>
          <a:prstGeom prst="rect">
            <a:avLst/>
          </a:prstGeom>
        </p:spPr>
        <p:txBody>
          <a:bodyPr>
            <a:normAutofit lnSpcReduction="10000"/>
          </a:bodyPr>
          <a:lstStyle/>
          <a:p>
            <a:pPr marL="379475" indent="-379475" defTabSz="484886">
              <a:spcBef>
                <a:spcPts val="3400"/>
              </a:spcBef>
              <a:defRPr sz="3154"/>
            </a:pPr>
            <a:r>
              <a:rPr dirty="0"/>
              <a:t>On same day 1/11/19, his ECHO reveals the following:   severe LV enlargement (6.97 cm)/severe global LV dysfunction with EF less than 20%, moderate LA enlargement, mild RV enlargement with moderate RV </a:t>
            </a:r>
            <a:r>
              <a:rPr dirty="0" err="1"/>
              <a:t>hypokinesis</a:t>
            </a:r>
            <a:r>
              <a:rPr dirty="0"/>
              <a:t>, severe RA enlargement, moderate AR (increased with </a:t>
            </a:r>
            <a:r>
              <a:rPr dirty="0" err="1"/>
              <a:t>Protek</a:t>
            </a:r>
            <a:r>
              <a:rPr dirty="0"/>
              <a:t> duo catheter across the aortic valve), trace MR, and mild TR</a:t>
            </a:r>
          </a:p>
          <a:p>
            <a:pPr marL="379475" indent="-379475" defTabSz="484886">
              <a:spcBef>
                <a:spcPts val="3400"/>
              </a:spcBef>
              <a:defRPr sz="3154"/>
            </a:pPr>
            <a:r>
              <a:rPr dirty="0"/>
              <a:t>On 1/13/19, his LFT’s rise with AST 145, ALT 77, </a:t>
            </a:r>
            <a:r>
              <a:rPr dirty="0" err="1"/>
              <a:t>alk</a:t>
            </a:r>
            <a:r>
              <a:rPr dirty="0"/>
              <a:t> </a:t>
            </a:r>
            <a:r>
              <a:rPr dirty="0" err="1"/>
              <a:t>phos</a:t>
            </a:r>
            <a:r>
              <a:rPr dirty="0"/>
              <a:t> 125, and total bilirubin up to 5.8.  his CVP is now 17. He is still on significant support </a:t>
            </a:r>
            <a:r>
              <a:rPr/>
              <a:t>despite </a:t>
            </a:r>
            <a:r>
              <a:rPr smtClean="0"/>
              <a:t>t</a:t>
            </a:r>
            <a:r>
              <a:rPr lang="en-US" smtClean="0"/>
              <a:t>h</a:t>
            </a:r>
            <a:r>
              <a:rPr smtClean="0"/>
              <a:t>e </a:t>
            </a:r>
            <a:r>
              <a:rPr dirty="0" err="1"/>
              <a:t>Protek</a:t>
            </a:r>
            <a:r>
              <a:rPr dirty="0"/>
              <a:t> Duo LV support with patient on epinephrine, </a:t>
            </a:r>
            <a:r>
              <a:rPr dirty="0" err="1"/>
              <a:t>Levophed</a:t>
            </a:r>
            <a:r>
              <a:rPr dirty="0"/>
              <a:t>, DB, </a:t>
            </a:r>
            <a:r>
              <a:rPr dirty="0" err="1"/>
              <a:t>Milrinone</a:t>
            </a:r>
            <a:r>
              <a:rPr dirty="0"/>
              <a:t>, and the axillary IABP. Over the last 3 days, the degree of hemolysis has increased with LDH levels increasing 397,547, and 967.</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On 1/14/19, his LDH is now 1385. The Centrimag flows are 6.6 liters to support his BMI and increasing needs with his aspiration pneumonia. SVO2 despite this high flow is marginal at 54%.  His CO /CI are 4.9/2.0. His PA pressures are 55/26 with mean of 36. Despite the same continued support and 8 liter net negative balance the prior day, his total bilirubin rises to 6.0…"/>
          <p:cNvSpPr txBox="1">
            <a:spLocks noGrp="1"/>
          </p:cNvSpPr>
          <p:nvPr>
            <p:ph type="body" idx="1"/>
          </p:nvPr>
        </p:nvSpPr>
        <p:spPr>
          <a:prstGeom prst="rect">
            <a:avLst/>
          </a:prstGeom>
        </p:spPr>
        <p:txBody>
          <a:bodyPr/>
          <a:lstStyle/>
          <a:p>
            <a:r>
              <a:t>On 1/14/19, his LDH is now 1385. The Centrimag flows are 6.6 liters to support his BMI and increasing needs with his aspiration pneumonia. SVO2 despite this high flow is marginal at 54%.  His CO /CI are 4.9/2.0. His PA pressures are 55/26 with mean of 36. Despite the same continued support and 8 liter net negative balance the prior day, his total bilirubin rises to 6.0</a:t>
            </a:r>
          </a:p>
          <a:p>
            <a:r>
              <a:t>On 1/15/19, his LDH is up to 1609, CVP 17, PA 60/30 mean 40, CO/CI 4.4/1.9, and SVO2 54%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He was setup for right heart catheterization as a starting point in his workup on 12/18/18.…"/>
          <p:cNvSpPr txBox="1">
            <a:spLocks noGrp="1"/>
          </p:cNvSpPr>
          <p:nvPr>
            <p:ph type="body" idx="1"/>
          </p:nvPr>
        </p:nvSpPr>
        <p:spPr>
          <a:prstGeom prst="rect">
            <a:avLst/>
          </a:prstGeom>
        </p:spPr>
        <p:txBody>
          <a:bodyPr/>
          <a:lstStyle/>
          <a:p>
            <a:r>
              <a:t>He was setup for right heart catheterization as a starting point in his workup on 12/18/18.</a:t>
            </a:r>
          </a:p>
          <a:p>
            <a:r>
              <a:t>Hemodynamics at RHC on Dobutamine at 5 mcg/kg/min reveal the following: RA 20, RV 72/23, PA 78/53 with mean 53, PAW mean 35, Fick CO/CI 3.58/1.41, PA O2 33.8%, TPG 18 , PVR 5.03. HR 75 , CVP/PAW ration 0.57, RVSWI 490, and PAPI 2.0</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Question #9"/>
          <p:cNvSpPr txBox="1">
            <a:spLocks noGrp="1"/>
          </p:cNvSpPr>
          <p:nvPr>
            <p:ph type="title"/>
          </p:nvPr>
        </p:nvSpPr>
        <p:spPr>
          <a:prstGeom prst="rect">
            <a:avLst/>
          </a:prstGeom>
        </p:spPr>
        <p:txBody>
          <a:bodyPr/>
          <a:lstStyle>
            <a:lvl1pPr>
              <a:defRPr sz="5500"/>
            </a:lvl1pPr>
          </a:lstStyle>
          <a:p>
            <a:r>
              <a:t>Question #9</a:t>
            </a:r>
          </a:p>
        </p:txBody>
      </p:sp>
      <p:sp>
        <p:nvSpPr>
          <p:cNvPr id="195" name="He is not turning around due to RV failure. Also, he is having significant hemolysis with the required high flows required to support him with the 31F Protek duo catheter. What is your next step?…"/>
          <p:cNvSpPr txBox="1">
            <a:spLocks noGrp="1"/>
          </p:cNvSpPr>
          <p:nvPr>
            <p:ph type="body" idx="1"/>
          </p:nvPr>
        </p:nvSpPr>
        <p:spPr>
          <a:prstGeom prst="rect">
            <a:avLst/>
          </a:prstGeom>
        </p:spPr>
        <p:txBody>
          <a:bodyPr/>
          <a:lstStyle/>
          <a:p>
            <a:pPr marL="411479" indent="-411479" defTabSz="525779">
              <a:spcBef>
                <a:spcPts val="3700"/>
              </a:spcBef>
              <a:defRPr sz="3420"/>
            </a:pPr>
            <a:r>
              <a:t>He is not turning around due to RV failure. Also, he is having significant hemolysis with the required high flows required to support him with the 31F Protek duo catheter. What is your next step?</a:t>
            </a:r>
          </a:p>
          <a:p>
            <a:pPr marL="411479" indent="-411479" defTabSz="525779">
              <a:spcBef>
                <a:spcPts val="3700"/>
              </a:spcBef>
              <a:defRPr sz="3420"/>
            </a:pPr>
            <a:r>
              <a:t>A. more inotropes for RV failure</a:t>
            </a:r>
          </a:p>
          <a:p>
            <a:pPr marL="411479" indent="-411479" defTabSz="525779">
              <a:spcBef>
                <a:spcPts val="3700"/>
              </a:spcBef>
              <a:defRPr sz="3420"/>
            </a:pPr>
            <a:r>
              <a:t>B. RVAD centrimag </a:t>
            </a:r>
          </a:p>
          <a:p>
            <a:pPr marL="411479" indent="-411479" defTabSz="525779">
              <a:spcBef>
                <a:spcPts val="3700"/>
              </a:spcBef>
              <a:defRPr sz="3420"/>
            </a:pPr>
            <a:r>
              <a:t>C. change to bilateral centrimags</a:t>
            </a:r>
          </a:p>
          <a:p>
            <a:pPr marL="411479" indent="-411479" defTabSz="525779">
              <a:spcBef>
                <a:spcPts val="3700"/>
              </a:spcBef>
              <a:defRPr sz="3420"/>
            </a:pPr>
            <a:r>
              <a:t>D. Total artificial heart placement if possible</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Answer #9"/>
          <p:cNvSpPr txBox="1">
            <a:spLocks noGrp="1"/>
          </p:cNvSpPr>
          <p:nvPr>
            <p:ph type="title"/>
          </p:nvPr>
        </p:nvSpPr>
        <p:spPr>
          <a:prstGeom prst="rect">
            <a:avLst/>
          </a:prstGeom>
        </p:spPr>
        <p:txBody>
          <a:bodyPr/>
          <a:lstStyle>
            <a:lvl1pPr>
              <a:defRPr sz="5500"/>
            </a:lvl1pPr>
          </a:lstStyle>
          <a:p>
            <a:r>
              <a:t>Answer #9</a:t>
            </a:r>
          </a:p>
        </p:txBody>
      </p:sp>
      <p:sp>
        <p:nvSpPr>
          <p:cNvPr id="198" name="C. change to bilateral centrimags  (TAH not available at this center)"/>
          <p:cNvSpPr txBox="1">
            <a:spLocks noGrp="1"/>
          </p:cNvSpPr>
          <p:nvPr>
            <p:ph type="body" idx="1"/>
          </p:nvPr>
        </p:nvSpPr>
        <p:spPr>
          <a:prstGeom prst="rect">
            <a:avLst/>
          </a:prstGeom>
        </p:spPr>
        <p:txBody>
          <a:bodyPr/>
          <a:lstStyle/>
          <a:p>
            <a:r>
              <a:t>C. change to bilateral centrimags  (TAH not available at this center)</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On 1/15/19, due to the RV failure and the hemolysis with the current set up with the high flows needed to meet increased needs and BMI, he goes to to the OR for the 3rd time with removal of the apical Protek duo catheter/axillary and placement of bilateral centrimag devices with usual configuration of LV apical drainage with outflow to aorta and RV drainage with RV cannula through RA and down through tricuspid valve and outflow to the PA. OR complicated by major SIRS response with vasoplegia with use of steroids and IV methylene blue"/>
          <p:cNvSpPr txBox="1">
            <a:spLocks noGrp="1"/>
          </p:cNvSpPr>
          <p:nvPr>
            <p:ph type="body" idx="1"/>
          </p:nvPr>
        </p:nvSpPr>
        <p:spPr>
          <a:prstGeom prst="rect">
            <a:avLst/>
          </a:prstGeom>
        </p:spPr>
        <p:txBody>
          <a:bodyPr/>
          <a:lstStyle/>
          <a:p>
            <a:r>
              <a:t>On 1/15/19, due to the RV failure and the hemolysis with the current set up with the high flows needed to meet increased needs and BMI, he goes to to the OR for the 3rd time with removal of the apical Protek duo catheter/axillary and placement of bilateral centrimag devices with usual configuration of LV apical drainage with outflow to aorta and RV drainage with RV cannula through RA and down through tricuspid valve and outflow to the PA. OR complicated by major SIRS response with vasoplegia with use of steroids and IV methylene blue</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RVAD flows 4.9 at 2800 rpm and LVAD flow 4.63 at 3550 rpm.   very unusual reversal with RVAD flows typically slightly less than LVAD flows… with TEE guidance found to require higher RVAD flows and CVP above 10 to have decent flows…"/>
          <p:cNvSpPr txBox="1">
            <a:spLocks noGrp="1"/>
          </p:cNvSpPr>
          <p:nvPr>
            <p:ph type="body" idx="1"/>
          </p:nvPr>
        </p:nvSpPr>
        <p:spPr>
          <a:prstGeom prst="rect">
            <a:avLst/>
          </a:prstGeom>
        </p:spPr>
        <p:txBody>
          <a:bodyPr/>
          <a:lstStyle/>
          <a:p>
            <a:r>
              <a:t>RVAD flows 4.9 at 2800 rpm and LVAD flow 4.63 at 3550 rpm.   very unusual reversal with RVAD flows typically slightly less than LVAD flows… with TEE guidance found to require higher RVAD flows and CVP above 10 to have decent flows</a:t>
            </a:r>
          </a:p>
          <a:p>
            <a:r>
              <a:t>On 1/16/19 (one day postop), LDH dropped to 915 even with bilateral pumps (LDH 1000 or less acceptable)</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On 1/19/19 (4 days after his 3rd trip to the OR), he is off all inotropes and pressor (was on 4). For his pulmonary hypertension, he is still on NO at 80 ppm via NC (extubated) and IV Revatio at 60 mg over 24 hours. Based on continued RV dilatation on echo, his RVAD speed increased to decompress right side. Echo revealed mild LV enlargement/severe LV dysfunction with EF less than 20%, mild LA enlargement, severe RA enlargement, severe RV enlergement with sever Rv hyokinesis , mild to moderate MR, and moderate TR .. LVAD 3600/5.1..RVAD 2900/5.1"/>
          <p:cNvSpPr txBox="1">
            <a:spLocks noGrp="1"/>
          </p:cNvSpPr>
          <p:nvPr>
            <p:ph type="body" idx="1"/>
          </p:nvPr>
        </p:nvSpPr>
        <p:spPr>
          <a:prstGeom prst="rect">
            <a:avLst/>
          </a:prstGeom>
        </p:spPr>
        <p:txBody>
          <a:bodyPr/>
          <a:lstStyle/>
          <a:p>
            <a:r>
              <a:t>On 1/19/19 (4 days after his 3rd trip to the OR), he is off all inotropes and pressor (was on 4). For his pulmonary hypertension, he is still on NO at 80 ppm via NC (extubated) and IV Revatio at 60 mg over 24 hours. Based on continued RV dilatation on echo, his RVAD speed increased to decompress right side. Echo revealed mild LV enlargement/severe LV dysfunction with EF less than 20%, mild LA enlargement, severe RA enlargement, severe RV enlergement with sever Rv hyokinesis , mild to moderate MR, and moderate TR .. LVAD 3600/5.1..RVAD 2900/5.1</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His peak total bilirubin was 6.9 with direct bilirubin 5.4 (indirect 1.5) on 1/19/19 and by 2/2/19 his total bilirubin was 3.1 with direct bilirubin 2.8 (indirect 0.3).…"/>
          <p:cNvSpPr txBox="1">
            <a:spLocks noGrp="1"/>
          </p:cNvSpPr>
          <p:nvPr>
            <p:ph type="body" idx="1"/>
          </p:nvPr>
        </p:nvSpPr>
        <p:spPr>
          <a:prstGeom prst="rect">
            <a:avLst/>
          </a:prstGeom>
        </p:spPr>
        <p:txBody>
          <a:bodyPr/>
          <a:lstStyle/>
          <a:p>
            <a:r>
              <a:t>His peak total bilirubin was 6.9 with direct bilirubin 5.4 (indirect 1.5) on 1/19/19 and by 2/2/19 his total bilirubin was 3.1 with direct bilirubin 2.8 (indirect 0.3). </a:t>
            </a:r>
          </a:p>
          <a:p>
            <a:r>
              <a:t>By 2/2/19, his Hct was 23.9 (trying not to transfuse) and still on CRRT since implantation of bilateral centrimags but able to come off CRRT to allow ambulation. Now able to walk hall half way around ICU unit</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Question #10"/>
          <p:cNvSpPr txBox="1">
            <a:spLocks noGrp="1"/>
          </p:cNvSpPr>
          <p:nvPr>
            <p:ph type="title"/>
          </p:nvPr>
        </p:nvSpPr>
        <p:spPr>
          <a:prstGeom prst="rect">
            <a:avLst/>
          </a:prstGeom>
        </p:spPr>
        <p:txBody>
          <a:bodyPr/>
          <a:lstStyle>
            <a:lvl1pPr>
              <a:defRPr sz="5500"/>
            </a:lvl1pPr>
          </a:lstStyle>
          <a:p>
            <a:r>
              <a:t>Question #10</a:t>
            </a:r>
          </a:p>
        </p:txBody>
      </p:sp>
      <p:sp>
        <p:nvSpPr>
          <p:cNvPr id="209" name="When do you reactivate him from status 1a which he can remain at indefinitely due to  RV mechanical support?…"/>
          <p:cNvSpPr txBox="1">
            <a:spLocks noGrp="1"/>
          </p:cNvSpPr>
          <p:nvPr>
            <p:ph type="body" idx="1"/>
          </p:nvPr>
        </p:nvSpPr>
        <p:spPr>
          <a:prstGeom prst="rect">
            <a:avLst/>
          </a:prstGeom>
        </p:spPr>
        <p:txBody>
          <a:bodyPr/>
          <a:lstStyle/>
          <a:p>
            <a:pPr marL="411479" indent="-411479" defTabSz="525779">
              <a:spcBef>
                <a:spcPts val="3700"/>
              </a:spcBef>
              <a:defRPr sz="3420"/>
            </a:pPr>
            <a:r>
              <a:t>When do you reactivate him from status 1a which he can remain at indefinitely due to  RV mechanical support?</a:t>
            </a:r>
          </a:p>
          <a:p>
            <a:pPr marL="411479" indent="-411479" defTabSz="525779">
              <a:spcBef>
                <a:spcPts val="3700"/>
              </a:spcBef>
              <a:defRPr sz="3420"/>
            </a:pPr>
            <a:r>
              <a:t>A. reactivate as status 1 now with on going CRRT and elevated bilirubin</a:t>
            </a:r>
          </a:p>
          <a:p>
            <a:pPr marL="411479" indent="-411479" defTabSz="525779">
              <a:spcBef>
                <a:spcPts val="3700"/>
              </a:spcBef>
              <a:defRPr sz="3420"/>
            </a:pPr>
            <a:r>
              <a:t>B. reactivate as status 1 when bilirubin less than 3 (no jaundice) even with ongoing CRRT</a:t>
            </a:r>
          </a:p>
          <a:p>
            <a:pPr marL="411479" indent="-411479" defTabSz="525779">
              <a:spcBef>
                <a:spcPts val="3700"/>
              </a:spcBef>
              <a:defRPr sz="3420"/>
            </a:pPr>
            <a:r>
              <a:t>C. reactivate him when bilirubin less than 3 and renal recovery has occurred.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Answer #10"/>
          <p:cNvSpPr txBox="1">
            <a:spLocks noGrp="1"/>
          </p:cNvSpPr>
          <p:nvPr>
            <p:ph type="title"/>
          </p:nvPr>
        </p:nvSpPr>
        <p:spPr>
          <a:prstGeom prst="rect">
            <a:avLst/>
          </a:prstGeom>
        </p:spPr>
        <p:txBody>
          <a:bodyPr/>
          <a:lstStyle>
            <a:lvl1pPr>
              <a:defRPr sz="5500"/>
            </a:lvl1pPr>
          </a:lstStyle>
          <a:p>
            <a:r>
              <a:t>Answer #10</a:t>
            </a:r>
          </a:p>
        </p:txBody>
      </p:sp>
      <p:sp>
        <p:nvSpPr>
          <p:cNvPr id="212" name="B. reactivate with total bilirubin less than 3 (no jaundice) and with ongoing CRRT…"/>
          <p:cNvSpPr txBox="1">
            <a:spLocks noGrp="1"/>
          </p:cNvSpPr>
          <p:nvPr>
            <p:ph type="body" idx="1"/>
          </p:nvPr>
        </p:nvSpPr>
        <p:spPr>
          <a:prstGeom prst="rect">
            <a:avLst/>
          </a:prstGeom>
        </p:spPr>
        <p:txBody>
          <a:bodyPr/>
          <a:lstStyle/>
          <a:p>
            <a:pPr marL="443484" indent="-443484" defTabSz="566674">
              <a:spcBef>
                <a:spcPts val="4000"/>
              </a:spcBef>
              <a:defRPr sz="3686"/>
            </a:pPr>
            <a:r>
              <a:rPr dirty="0"/>
              <a:t>B. reactivate with total bilirubin less than 3 (no jaundice) and with ongoing CRRT</a:t>
            </a:r>
          </a:p>
          <a:p>
            <a:pPr marL="443484" indent="-443484" defTabSz="566674">
              <a:spcBef>
                <a:spcPts val="4000"/>
              </a:spcBef>
              <a:defRPr sz="3686"/>
            </a:pPr>
            <a:endParaRPr dirty="0"/>
          </a:p>
          <a:p>
            <a:pPr marL="443484" indent="-443484" defTabSz="566674">
              <a:spcBef>
                <a:spcPts val="4000"/>
              </a:spcBef>
              <a:defRPr sz="3686"/>
            </a:pPr>
            <a:r>
              <a:rPr dirty="0"/>
              <a:t>Unclear what right answer is to this one. We are waiting to get him stronger and clear infiltrates on CT of chest from his aspiration pneumonia. We believe his renal function will recover in time. We are balancing risk of ongoing ICU stay versus </a:t>
            </a:r>
            <a:r>
              <a:rPr dirty="0" smtClean="0"/>
              <a:t>transplanting </a:t>
            </a:r>
            <a:r>
              <a:rPr dirty="0"/>
              <a:t>with renal dysfunction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HE END OF CASE"/>
          <p:cNvSpPr txBox="1">
            <a:spLocks noGrp="1"/>
          </p:cNvSpPr>
          <p:nvPr>
            <p:ph type="body" idx="1"/>
          </p:nvPr>
        </p:nvSpPr>
        <p:spPr>
          <a:prstGeom prst="rect">
            <a:avLst/>
          </a:prstGeom>
        </p:spPr>
        <p:txBody>
          <a:bodyPr/>
          <a:lstStyle/>
          <a:p>
            <a:r>
              <a:t>THE END OF CASE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Echo 12/18/18 revealed severe LV enlargement (7.08 cm)/mild LVH/severe global LV dysfunction with EF10-15%, restrictive LV filling pattern, moderate biatrial enlargement, mild Rv enlargement/normal RV thickness/mild RV dysfunction, mild to moderate MR,  mild TR, mild to moderate pulmonary HTN (underestimate of measured PASP)…"/>
          <p:cNvSpPr txBox="1">
            <a:spLocks noGrp="1"/>
          </p:cNvSpPr>
          <p:nvPr>
            <p:ph type="body" idx="1"/>
          </p:nvPr>
        </p:nvSpPr>
        <p:spPr>
          <a:prstGeom prst="rect">
            <a:avLst/>
          </a:prstGeom>
        </p:spPr>
        <p:txBody>
          <a:bodyPr/>
          <a:lstStyle/>
          <a:p>
            <a:r>
              <a:t>Echo 12/18/18 revealed severe LV enlargement (7.08 cm)/mild LVH/severe global LV dysfunction with EF10-15%, restrictive LV filling pattern, moderate biatrial enlargement, mild Rv enlargement/normal RV thickness/mild RV dysfunction, mild to moderate MR,  mild TR, mild to moderate pulmonary HTN (underestimate of measured PASP)</a:t>
            </a:r>
          </a:p>
          <a:p>
            <a:r>
              <a:t>Lab reveals Na 140, BUN/Cr 24/1.47, GFR 52.7, pro BNP 3359, PT INR 1.3, and total bilirubin 4.3</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XR reveals mild pulmonary edema (PAW 35), no pleural effusions, and stable cardiomegaly…"/>
          <p:cNvSpPr txBox="1">
            <a:spLocks noGrp="1"/>
          </p:cNvSpPr>
          <p:nvPr>
            <p:ph type="body" idx="1"/>
          </p:nvPr>
        </p:nvSpPr>
        <p:spPr>
          <a:prstGeom prst="rect">
            <a:avLst/>
          </a:prstGeom>
        </p:spPr>
        <p:txBody>
          <a:bodyPr/>
          <a:lstStyle/>
          <a:p>
            <a:r>
              <a:t>CXR reveals mild pulmonary edema (PAW 35), no pleural effusions, and stable cardiomegaly</a:t>
            </a:r>
          </a:p>
          <a:p>
            <a:r>
              <a:t>EKG reveals sinus tachycardia, right superior axis deviation, and borderline nonspecific ST change laterally.  QRS duration 110 msec</a:t>
            </a:r>
          </a:p>
          <a:p>
            <a:r>
              <a:t>Exam reveals morbid obesity, JVP to angle of jaw, clear lung fields, S3 gallop, 2/6 MR mumur, and bilateral leg edema</a:t>
            </a:r>
            <a:b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Question #1"/>
          <p:cNvSpPr txBox="1">
            <a:spLocks noGrp="1"/>
          </p:cNvSpPr>
          <p:nvPr>
            <p:ph type="title"/>
          </p:nvPr>
        </p:nvSpPr>
        <p:spPr>
          <a:prstGeom prst="rect">
            <a:avLst/>
          </a:prstGeom>
        </p:spPr>
        <p:txBody>
          <a:bodyPr/>
          <a:lstStyle>
            <a:lvl1pPr>
              <a:defRPr sz="5500"/>
            </a:lvl1pPr>
          </a:lstStyle>
          <a:p>
            <a:r>
              <a:t>Question #1</a:t>
            </a:r>
          </a:p>
        </p:txBody>
      </p:sp>
      <p:sp>
        <p:nvSpPr>
          <p:cNvPr id="131" name="Based on this history and all collected data, what AHF therapy is he eligible for at this moment?…"/>
          <p:cNvSpPr txBox="1">
            <a:spLocks noGrp="1"/>
          </p:cNvSpPr>
          <p:nvPr>
            <p:ph type="body" idx="1"/>
          </p:nvPr>
        </p:nvSpPr>
        <p:spPr>
          <a:prstGeom prst="rect">
            <a:avLst/>
          </a:prstGeom>
        </p:spPr>
        <p:txBody>
          <a:bodyPr/>
          <a:lstStyle/>
          <a:p>
            <a:pPr marL="452627" indent="-452627" defTabSz="578358">
              <a:spcBef>
                <a:spcPts val="4100"/>
              </a:spcBef>
              <a:defRPr sz="3762"/>
            </a:pPr>
            <a:r>
              <a:t>Based on this history and all collected data, what AHF therapy is he eligible for at this moment?</a:t>
            </a:r>
          </a:p>
          <a:p>
            <a:pPr marL="452627" indent="-452627" defTabSz="578358">
              <a:spcBef>
                <a:spcPts val="4100"/>
              </a:spcBef>
              <a:defRPr sz="3762"/>
            </a:pPr>
            <a:r>
              <a:t>A.Transplant</a:t>
            </a:r>
          </a:p>
          <a:p>
            <a:pPr marL="452627" indent="-452627" defTabSz="578358">
              <a:spcBef>
                <a:spcPts val="4100"/>
              </a:spcBef>
              <a:defRPr sz="3762"/>
            </a:pPr>
            <a:r>
              <a:t>B. LVAD</a:t>
            </a:r>
          </a:p>
          <a:p>
            <a:pPr marL="452627" indent="-452627" defTabSz="578358">
              <a:spcBef>
                <a:spcPts val="4100"/>
              </a:spcBef>
              <a:defRPr sz="3762"/>
            </a:pPr>
            <a:r>
              <a:t>C. Both LVAD and transplant </a:t>
            </a:r>
          </a:p>
          <a:p>
            <a:pPr marL="452627" indent="-452627" defTabSz="578358">
              <a:spcBef>
                <a:spcPts val="4100"/>
              </a:spcBef>
              <a:defRPr sz="3762"/>
            </a:pPr>
            <a:r>
              <a:t>D. Neither LVAD or transplant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Answer #2"/>
          <p:cNvSpPr txBox="1">
            <a:spLocks noGrp="1"/>
          </p:cNvSpPr>
          <p:nvPr>
            <p:ph type="title"/>
          </p:nvPr>
        </p:nvSpPr>
        <p:spPr>
          <a:prstGeom prst="rect">
            <a:avLst/>
          </a:prstGeom>
        </p:spPr>
        <p:txBody>
          <a:bodyPr/>
          <a:lstStyle>
            <a:lvl1pPr>
              <a:defRPr sz="5500"/>
            </a:lvl1pPr>
          </a:lstStyle>
          <a:p>
            <a:r>
              <a:t>Answer #2</a:t>
            </a:r>
          </a:p>
        </p:txBody>
      </p:sp>
      <p:sp>
        <p:nvSpPr>
          <p:cNvPr id="134" name="D. Neither LVAD or transplant"/>
          <p:cNvSpPr txBox="1">
            <a:spLocks noGrp="1"/>
          </p:cNvSpPr>
          <p:nvPr>
            <p:ph type="body" idx="1"/>
          </p:nvPr>
        </p:nvSpPr>
        <p:spPr>
          <a:prstGeom prst="rect">
            <a:avLst/>
          </a:prstGeom>
        </p:spPr>
        <p:txBody>
          <a:bodyPr/>
          <a:lstStyle/>
          <a:p>
            <a:r>
              <a:t>D. Neither LVAD or transplant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Question #2"/>
          <p:cNvSpPr txBox="1">
            <a:spLocks noGrp="1"/>
          </p:cNvSpPr>
          <p:nvPr>
            <p:ph type="title"/>
          </p:nvPr>
        </p:nvSpPr>
        <p:spPr>
          <a:prstGeom prst="rect">
            <a:avLst/>
          </a:prstGeom>
        </p:spPr>
        <p:txBody>
          <a:bodyPr/>
          <a:lstStyle>
            <a:lvl1pPr>
              <a:defRPr sz="5500"/>
            </a:lvl1pPr>
          </a:lstStyle>
          <a:p>
            <a:r>
              <a:t>Question #2</a:t>
            </a:r>
          </a:p>
        </p:txBody>
      </p:sp>
      <p:sp>
        <p:nvSpPr>
          <p:cNvPr id="137" name="What lab result scares you the most?…"/>
          <p:cNvSpPr txBox="1">
            <a:spLocks noGrp="1"/>
          </p:cNvSpPr>
          <p:nvPr>
            <p:ph type="body" idx="1"/>
          </p:nvPr>
        </p:nvSpPr>
        <p:spPr>
          <a:prstGeom prst="rect">
            <a:avLst/>
          </a:prstGeom>
        </p:spPr>
        <p:txBody>
          <a:bodyPr/>
          <a:lstStyle/>
          <a:p>
            <a:r>
              <a:t>What lab result scares you the most?</a:t>
            </a:r>
          </a:p>
          <a:p>
            <a:r>
              <a:t>A. Na 140</a:t>
            </a:r>
          </a:p>
          <a:p>
            <a:r>
              <a:t>B. GFR 52.9</a:t>
            </a:r>
          </a:p>
          <a:p>
            <a:r>
              <a:t>C. INR 1.3</a:t>
            </a:r>
          </a:p>
          <a:p>
            <a:r>
              <a:t>D. total bilirubin 4.3</a:t>
            </a:r>
          </a:p>
          <a:p>
            <a:r>
              <a:t>E. BNP 3359</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Answer #2"/>
          <p:cNvSpPr txBox="1">
            <a:spLocks noGrp="1"/>
          </p:cNvSpPr>
          <p:nvPr>
            <p:ph type="title"/>
          </p:nvPr>
        </p:nvSpPr>
        <p:spPr>
          <a:prstGeom prst="rect">
            <a:avLst/>
          </a:prstGeom>
        </p:spPr>
        <p:txBody>
          <a:bodyPr/>
          <a:lstStyle>
            <a:lvl1pPr>
              <a:defRPr sz="5500"/>
            </a:lvl1pPr>
          </a:lstStyle>
          <a:p>
            <a:r>
              <a:t>Answer #2</a:t>
            </a:r>
          </a:p>
        </p:txBody>
      </p:sp>
      <p:sp>
        <p:nvSpPr>
          <p:cNvPr id="140" name="D. total bilirubin 4.3"/>
          <p:cNvSpPr txBox="1">
            <a:spLocks noGrp="1"/>
          </p:cNvSpPr>
          <p:nvPr>
            <p:ph type="body" idx="1"/>
          </p:nvPr>
        </p:nvSpPr>
        <p:spPr>
          <a:prstGeom prst="rect">
            <a:avLst/>
          </a:prstGeom>
        </p:spPr>
        <p:txBody>
          <a:bodyPr/>
          <a:lstStyle/>
          <a:p>
            <a:r>
              <a:t>D. total bilirubin 4.3</a:t>
            </a:r>
          </a:p>
        </p:txBody>
      </p:sp>
    </p:spTree>
  </p:cSld>
  <p:clrMapOvr>
    <a:masterClrMapping/>
  </p:clrMapOvr>
  <p:transition spd="med"/>
</p:sld>
</file>

<file path=ppt/theme/theme1.xml><?xml version="1.0" encoding="utf-8"?>
<a:theme xmlns:a="http://schemas.openxmlformats.org/drawingml/2006/main"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2152</Words>
  <Application>Microsoft Office PowerPoint</Application>
  <PresentationFormat>Custom</PresentationFormat>
  <Paragraphs>118</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Helvetica</vt:lpstr>
      <vt:lpstr>Helvetica Light</vt:lpstr>
      <vt:lpstr>Helvetica Neue</vt:lpstr>
      <vt:lpstr>Gradient</vt:lpstr>
      <vt:lpstr>Sick and going down</vt:lpstr>
      <vt:lpstr>PowerPoint Presentation</vt:lpstr>
      <vt:lpstr>PowerPoint Presentation</vt:lpstr>
      <vt:lpstr>PowerPoint Presentation</vt:lpstr>
      <vt:lpstr>PowerPoint Presentation</vt:lpstr>
      <vt:lpstr>Question #1</vt:lpstr>
      <vt:lpstr>Answer #2</vt:lpstr>
      <vt:lpstr>Question #2</vt:lpstr>
      <vt:lpstr>Answer #2</vt:lpstr>
      <vt:lpstr>Question #3</vt:lpstr>
      <vt:lpstr>Answer #3</vt:lpstr>
      <vt:lpstr>PowerPoint Presentation</vt:lpstr>
      <vt:lpstr>PowerPoint Presentation</vt:lpstr>
      <vt:lpstr>Question #4</vt:lpstr>
      <vt:lpstr>Answer #4</vt:lpstr>
      <vt:lpstr>Question #5</vt:lpstr>
      <vt:lpstr>Answer #5</vt:lpstr>
      <vt:lpstr>Question #6</vt:lpstr>
      <vt:lpstr>Answer #6</vt:lpstr>
      <vt:lpstr>PowerPoint Presentation</vt:lpstr>
      <vt:lpstr>Question #7</vt:lpstr>
      <vt:lpstr>Answer #7</vt:lpstr>
      <vt:lpstr>PowerPoint Presentation</vt:lpstr>
      <vt:lpstr>Question #8</vt:lpstr>
      <vt:lpstr>Answer #8</vt:lpstr>
      <vt:lpstr>PowerPoint Presentation</vt:lpstr>
      <vt:lpstr>PowerPoint Presentation</vt:lpstr>
      <vt:lpstr>PowerPoint Presentation</vt:lpstr>
      <vt:lpstr>PowerPoint Presentation</vt:lpstr>
      <vt:lpstr>Question #9</vt:lpstr>
      <vt:lpstr>Answer #9</vt:lpstr>
      <vt:lpstr>PowerPoint Presentation</vt:lpstr>
      <vt:lpstr>PowerPoint Presentation</vt:lpstr>
      <vt:lpstr>PowerPoint Presentation</vt:lpstr>
      <vt:lpstr>PowerPoint Presentation</vt:lpstr>
      <vt:lpstr>Question #10</vt:lpstr>
      <vt:lpstr>Answer #10</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Sick and going down</dc:title>
  <dc:creator>Marty Jackson</dc:creator>
  <cp:lastModifiedBy>Marty Jackson</cp:lastModifiedBy>
  <cp:revision>3</cp:revision>
  <cp:lastPrinted>2019-02-18T15:53:20Z</cp:lastPrinted>
  <dcterms:modified xsi:type="dcterms:W3CDTF">2019-02-18T15:59:45Z</dcterms:modified>
</cp:coreProperties>
</file>