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sldIdLst>
    <p:sldId id="256" r:id="rId2"/>
    <p:sldId id="257" r:id="rId3"/>
    <p:sldId id="258" r:id="rId4"/>
    <p:sldId id="259" r:id="rId5"/>
    <p:sldId id="288"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Lst>
  <p:sldSz cx="13004800" cy="9753600"/>
  <p:notesSz cx="7010400" cy="93726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1pPr>
    <a:lvl2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2pPr>
    <a:lvl3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3pPr>
    <a:lvl4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4pPr>
    <a:lvl5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5pPr>
    <a:lvl6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6pPr>
    <a:lvl7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7pPr>
    <a:lvl8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8pPr>
    <a:lvl9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F5F0C"/>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a:tcStyle>
        <a:tcBdr/>
        <a:fill>
          <a:solidFill>
            <a:srgbClr val="87CED4">
              <a:alpha val="2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398CCE"/>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0365C0"/>
          </a:solidFill>
        </a:fill>
      </a:tcStyle>
    </a:firstRow>
  </a:tblStyle>
  <a:tblStyle styleId="{EEE7283C-3CF3-47DC-8721-378D4A62B22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noFill/>
              <a:miter lim="400000"/>
            </a:ln>
          </a:insideV>
        </a:tcBdr>
        <a:fill>
          <a:noFill/>
        </a:fill>
      </a:tcStyle>
    </a:wholeTbl>
    <a:band2H>
      <a:tcTxStyle/>
      <a:tcStyle>
        <a:tcBdr/>
        <a:fill>
          <a:solidFill>
            <a:srgbClr val="5DC123">
              <a:alpha val="19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25400" cap="flat">
              <a:solidFill>
                <a:srgbClr val="CBCBCB"/>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a:tcStyle>
        <a:tcBdr/>
        <a:fill>
          <a:solidFill>
            <a:srgbClr val="797A7C">
              <a:alpha val="30000"/>
            </a:srgbClr>
          </a:solidFill>
        </a:fill>
      </a:tcStyle>
    </a:band2H>
    <a:firstCol>
      <a:tcTxStyle b="off" i="off">
        <a:fontRef idx="minor">
          <a:srgbClr val="000000"/>
        </a:fontRef>
        <a:srgbClr val="000000"/>
      </a:tcTxStyle>
      <a:tcStyle>
        <a:tcBdr>
          <a:left>
            <a:ln w="12700" cap="flat">
              <a:solidFill>
                <a:srgbClr val="FFFFFF"/>
              </a:solidFill>
              <a:prstDash val="solid"/>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noFill/>
        </a:fill>
      </a:tcStyle>
    </a:lastRow>
    <a:fir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FFFFFF"/>
              </a:solidFill>
              <a:prstDash val="solid"/>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Row>
  </a:tblStyle>
  <a:tblStyle styleId="{33BA23B1-9221-436E-865A-0063620EA4FD}"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solidFill>
            <a:srgbClr val="545761"/>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noFill/>
              <a:miter lim="400000"/>
            </a:ln>
          </a:insideH>
          <a:insideV>
            <a:ln w="12700" cap="flat">
              <a:noFill/>
              <a:miter lim="400000"/>
            </a:ln>
          </a:insideV>
        </a:tcBdr>
        <a:fill>
          <a:solidFill>
            <a:srgbClr val="777C8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777C83"/>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12700" cap="flat">
              <a:solidFill>
                <a:srgbClr val="FFFFFF"/>
              </a:solidFill>
              <a:prstDash val="solid"/>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firstCol>
    <a:la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prstDash val="solid"/>
              <a:miter lim="400000"/>
            </a:ln>
          </a:top>
          <a:bottom>
            <a:ln w="12700" cap="flat">
              <a:noFill/>
              <a:miter lim="400000"/>
            </a:ln>
          </a:bottom>
          <a:insideH>
            <a:ln w="12700" cap="flat">
              <a:noFill/>
              <a:miter lim="400000"/>
            </a:ln>
          </a:insideH>
          <a:insideV>
            <a:ln w="12700" cap="flat">
              <a:solidFill>
                <a:srgbClr val="FFFFFF"/>
              </a:solidFill>
              <a:custDash>
                <a:ds d="200000" sp="200000"/>
              </a:custDash>
              <a:miter lim="400000"/>
            </a:ln>
          </a:insideV>
        </a:tcBdr>
        <a:fill>
          <a:noFill/>
        </a:fill>
      </a:tcStyle>
    </a:lastRow>
    <a:fir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noFill/>
              <a:miter lim="400000"/>
            </a:ln>
          </a:top>
          <a:bottom>
            <a:ln w="12700" cap="flat">
              <a:solidFill>
                <a:srgbClr val="FFFFFF"/>
              </a:solidFill>
              <a:prstDash val="solid"/>
              <a:miter lim="400000"/>
            </a:ln>
          </a:bottom>
          <a:insideH>
            <a:ln w="12700" cap="flat">
              <a:noFill/>
              <a:miter lim="400000"/>
            </a:ln>
          </a:insideH>
          <a:insideV>
            <a:ln w="12700" cap="flat">
              <a:solidFill>
                <a:srgbClr val="FFFFFF"/>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11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62050" y="703263"/>
            <a:ext cx="4686300" cy="3514725"/>
          </a:xfrm>
          <a:prstGeom prst="rect">
            <a:avLst/>
          </a:prstGeom>
        </p:spPr>
        <p:txBody>
          <a:bodyPr lIns="93608" tIns="46804" rIns="93608" bIns="46804"/>
          <a:lstStyle/>
          <a:p>
            <a:endParaRPr/>
          </a:p>
        </p:txBody>
      </p:sp>
      <p:sp>
        <p:nvSpPr>
          <p:cNvPr id="117" name="Shape 117"/>
          <p:cNvSpPr>
            <a:spLocks noGrp="1"/>
          </p:cNvSpPr>
          <p:nvPr>
            <p:ph type="body" sz="quarter" idx="1"/>
          </p:nvPr>
        </p:nvSpPr>
        <p:spPr>
          <a:xfrm>
            <a:off x="934721" y="4451986"/>
            <a:ext cx="5140960" cy="4217670"/>
          </a:xfrm>
          <a:prstGeom prst="rect">
            <a:avLst/>
          </a:prstGeom>
        </p:spPr>
        <p:txBody>
          <a:bodyPr lIns="93608" tIns="46804" rIns="93608" bIns="46804"/>
          <a:lstStyle/>
          <a:p>
            <a:endParaRPr/>
          </a:p>
        </p:txBody>
      </p:sp>
    </p:spTree>
    <p:extLst>
      <p:ext uri="{BB962C8B-B14F-4D97-AF65-F5344CB8AC3E}">
        <p14:creationId xmlns:p14="http://schemas.microsoft.com/office/powerpoint/2010/main" val="958324447"/>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270000" y="1638300"/>
            <a:ext cx="10464800" cy="3302000"/>
          </a:xfrm>
          <a:prstGeom prst="rect">
            <a:avLst/>
          </a:prstGeom>
        </p:spPr>
        <p:txBody>
          <a:bodyPr anchor="b"/>
          <a:lstStyle/>
          <a:p>
            <a:r>
              <a:t>Title Text</a:t>
            </a:r>
          </a:p>
        </p:txBody>
      </p:sp>
      <p:sp>
        <p:nvSpPr>
          <p:cNvPr id="12" name="Body Level One…"/>
          <p:cNvSpPr txBox="1">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1270000" y="6362700"/>
            <a:ext cx="10464800" cy="533400"/>
          </a:xfrm>
          <a:prstGeom prst="rect">
            <a:avLst/>
          </a:prstGeom>
        </p:spPr>
        <p:txBody>
          <a:bodyPr anchor="t">
            <a:spAutoFit/>
          </a:bodyPr>
          <a:lstStyle>
            <a:lvl1pPr marL="0" indent="0" algn="ctr">
              <a:spcBef>
                <a:spcPts val="0"/>
              </a:spcBef>
              <a:buSzTx/>
              <a:buNone/>
              <a:defRPr sz="2800" b="1">
                <a:latin typeface="Helvetica"/>
                <a:ea typeface="Helvetica"/>
                <a:cs typeface="Helvetica"/>
                <a:sym typeface="Helvetica"/>
              </a:defRPr>
            </a:lvl1pPr>
          </a:lstStyle>
          <a:p>
            <a:r>
              <a:t>–Johnny Appleseed</a:t>
            </a:r>
          </a:p>
        </p:txBody>
      </p:sp>
      <p:sp>
        <p:nvSpPr>
          <p:cNvPr id="94" name="“Type a quote here.”"/>
          <p:cNvSpPr txBox="1">
            <a:spLocks noGrp="1"/>
          </p:cNvSpPr>
          <p:nvPr>
            <p:ph type="body" sz="quarter" idx="14"/>
          </p:nvPr>
        </p:nvSpPr>
        <p:spPr>
          <a:xfrm>
            <a:off x="1270000" y="4254500"/>
            <a:ext cx="10464800" cy="711200"/>
          </a:xfrm>
          <a:prstGeom prst="rect">
            <a:avLst/>
          </a:prstGeom>
        </p:spPr>
        <p:txBody>
          <a:bodyPr>
            <a:spAutoFit/>
          </a:bodyPr>
          <a:lstStyle>
            <a:lvl1pPr marL="0" indent="0" algn="ctr">
              <a:spcBef>
                <a:spcPts val="2400"/>
              </a:spcBef>
              <a:buSzTx/>
              <a:buNone/>
              <a:defRPr sz="4000"/>
            </a:lvl1pPr>
          </a:lstStyle>
          <a:p>
            <a:r>
              <a:t>“Type a quote here.”</a:t>
            </a:r>
          </a:p>
        </p:txBody>
      </p:sp>
      <p:sp>
        <p:nvSpPr>
          <p:cNvPr id="95"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1600200" y="635000"/>
            <a:ext cx="9779000" cy="5918200"/>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1270000" y="6718300"/>
            <a:ext cx="10464800" cy="1422400"/>
          </a:xfrm>
          <a:prstGeom prst="rect">
            <a:avLst/>
          </a:prstGeom>
        </p:spPr>
        <p:txBody>
          <a:bodyPr anchor="b"/>
          <a:lstStyle/>
          <a:p>
            <a:r>
              <a:t>Title Text</a:t>
            </a:r>
          </a:p>
        </p:txBody>
      </p:sp>
      <p:sp>
        <p:nvSpPr>
          <p:cNvPr id="22" name="Body Level One…"/>
          <p:cNvSpPr txBox="1">
            <a:spLocks noGrp="1"/>
          </p:cNvSpPr>
          <p:nvPr>
            <p:ph type="body" sz="quarter"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270000" y="3225800"/>
            <a:ext cx="10464800" cy="3302000"/>
          </a:xfrm>
          <a:prstGeom prst="rect">
            <a:avLst/>
          </a:prstGeom>
        </p:spPr>
        <p:txBody>
          <a:bodyPr/>
          <a:lstStyle/>
          <a:p>
            <a:r>
              <a:t>Title Text</a:t>
            </a:r>
          </a:p>
        </p:txBody>
      </p:sp>
      <p:sp>
        <p:nvSpPr>
          <p:cNvPr id="31"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sz="half" idx="13"/>
          </p:nvPr>
        </p:nvSpPr>
        <p:spPr>
          <a:xfrm>
            <a:off x="6718300" y="762000"/>
            <a:ext cx="5334000" cy="8242300"/>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952500" y="762000"/>
            <a:ext cx="5334000" cy="4000500"/>
          </a:xfrm>
          <a:prstGeom prst="rect">
            <a:avLst/>
          </a:prstGeom>
        </p:spPr>
        <p:txBody>
          <a:bodyPr anchor="b"/>
          <a:lstStyle>
            <a:lvl1pPr>
              <a:defRPr sz="6000"/>
            </a:lvl1pPr>
          </a:lstStyle>
          <a:p>
            <a:r>
              <a:t>Title Text</a:t>
            </a:r>
          </a:p>
        </p:txBody>
      </p:sp>
      <p:sp>
        <p:nvSpPr>
          <p:cNvPr id="40" name="Body Level One…"/>
          <p:cNvSpPr txBox="1">
            <a:spLocks noGrp="1"/>
          </p:cNvSpPr>
          <p:nvPr>
            <p:ph type="body" sz="quarter"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6718300" y="2590800"/>
            <a:ext cx="5334000" cy="628650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6718300" y="5092700"/>
            <a:ext cx="5334000" cy="389890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6718300" y="762000"/>
            <a:ext cx="5334000" cy="3898900"/>
          </a:xfrm>
          <a:prstGeom prst="rect">
            <a:avLst/>
          </a:prstGeom>
        </p:spPr>
        <p:txBody>
          <a:bodyPr lIns="91439" tIns="45719" rIns="91439" bIns="45719" anchor="t">
            <a:noAutofit/>
          </a:bodyPr>
          <a:lstStyle/>
          <a:p>
            <a:endParaRPr/>
          </a:p>
        </p:txBody>
      </p:sp>
      <p:sp>
        <p:nvSpPr>
          <p:cNvPr id="85" name="Image"/>
          <p:cNvSpPr>
            <a:spLocks noGrp="1"/>
          </p:cNvSpPr>
          <p:nvPr>
            <p:ph type="pic" sz="half" idx="15"/>
          </p:nvPr>
        </p:nvSpPr>
        <p:spPr>
          <a:xfrm>
            <a:off x="952500" y="762884"/>
            <a:ext cx="5334000" cy="8229601"/>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952500" y="406400"/>
            <a:ext cx="11099800" cy="21209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6311798" y="9245599"/>
            <a:ext cx="368504" cy="381001"/>
          </a:xfrm>
          <a:prstGeom prst="rect">
            <a:avLst/>
          </a:prstGeom>
          <a:ln w="12700">
            <a:miter lim="400000"/>
          </a:ln>
        </p:spPr>
        <p:txBody>
          <a:bodyPr wrap="none" lIns="50800" tIns="50800" rIns="50800" bIns="50800" anchor="b">
            <a:spAutoFit/>
          </a:bodyPr>
          <a:lstStyle>
            <a:lvl1pPr>
              <a:defRPr sz="1800"/>
            </a:lvl1pPr>
          </a:lstStyle>
          <a:p>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9pPr>
    </p:titleStyle>
    <p:bodyStyle>
      <a:lvl1pPr marL="4572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1pPr>
      <a:lvl2pPr marL="9144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2pPr>
      <a:lvl3pPr marL="13716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3pPr>
      <a:lvl4pPr marL="18288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4pPr>
      <a:lvl5pPr marL="22860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5pPr>
      <a:lvl6pPr marL="27432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6pPr>
      <a:lvl7pPr marL="32004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7pPr>
      <a:lvl8pPr marL="36576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8pPr>
      <a:lvl9pPr marL="41148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9pPr>
    </p:bodyStyle>
    <p:otherStyle>
      <a:lvl1pPr marL="0" marR="0" indent="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Acute Decompenstion…"/>
          <p:cNvSpPr txBox="1">
            <a:spLocks noGrp="1"/>
          </p:cNvSpPr>
          <p:nvPr>
            <p:ph type="ctrTitle"/>
          </p:nvPr>
        </p:nvSpPr>
        <p:spPr>
          <a:prstGeom prst="rect">
            <a:avLst/>
          </a:prstGeom>
        </p:spPr>
        <p:txBody>
          <a:bodyPr/>
          <a:lstStyle/>
          <a:p>
            <a:pPr>
              <a:defRPr sz="5500"/>
            </a:pPr>
            <a:r>
              <a:rPr dirty="0"/>
              <a:t>Acute </a:t>
            </a:r>
            <a:r>
              <a:rPr dirty="0" smtClean="0"/>
              <a:t>Decompens</a:t>
            </a:r>
            <a:r>
              <a:rPr lang="en-US" dirty="0" smtClean="0"/>
              <a:t>a</a:t>
            </a:r>
            <a:r>
              <a:rPr dirty="0" smtClean="0"/>
              <a:t>tion</a:t>
            </a:r>
            <a:endParaRPr dirty="0"/>
          </a:p>
          <a:p>
            <a:pPr>
              <a:defRPr sz="5500"/>
            </a:pPr>
            <a:r>
              <a:rPr dirty="0"/>
              <a:t>“slip sliding away”</a:t>
            </a:r>
          </a:p>
          <a:p>
            <a:pPr>
              <a:defRPr sz="5500"/>
            </a:pPr>
            <a:r>
              <a:rPr dirty="0"/>
              <a:t>BF</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Answer #2"/>
          <p:cNvSpPr txBox="1">
            <a:spLocks noGrp="1"/>
          </p:cNvSpPr>
          <p:nvPr>
            <p:ph type="title"/>
          </p:nvPr>
        </p:nvSpPr>
        <p:spPr>
          <a:prstGeom prst="rect">
            <a:avLst/>
          </a:prstGeom>
        </p:spPr>
        <p:txBody>
          <a:bodyPr/>
          <a:lstStyle>
            <a:lvl1pPr>
              <a:defRPr sz="5500"/>
            </a:lvl1pPr>
          </a:lstStyle>
          <a:p>
            <a:r>
              <a:t>Answer #2</a:t>
            </a:r>
          </a:p>
        </p:txBody>
      </p:sp>
      <p:sp>
        <p:nvSpPr>
          <p:cNvPr id="139" name="A. 60 pound weight loss and its cause"/>
          <p:cNvSpPr txBox="1">
            <a:spLocks noGrp="1"/>
          </p:cNvSpPr>
          <p:nvPr>
            <p:ph type="body" idx="1"/>
          </p:nvPr>
        </p:nvSpPr>
        <p:spPr>
          <a:prstGeom prst="rect">
            <a:avLst/>
          </a:prstGeom>
        </p:spPr>
        <p:txBody>
          <a:bodyPr/>
          <a:lstStyle/>
          <a:p>
            <a:r>
              <a:t>A. 60 pound weight loss and its cause</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Question #3"/>
          <p:cNvSpPr txBox="1">
            <a:spLocks noGrp="1"/>
          </p:cNvSpPr>
          <p:nvPr>
            <p:ph type="title"/>
          </p:nvPr>
        </p:nvSpPr>
        <p:spPr>
          <a:prstGeom prst="rect">
            <a:avLst/>
          </a:prstGeom>
        </p:spPr>
        <p:txBody>
          <a:bodyPr/>
          <a:lstStyle>
            <a:lvl1pPr>
              <a:defRPr sz="5500"/>
            </a:lvl1pPr>
          </a:lstStyle>
          <a:p>
            <a:r>
              <a:t>Question #3</a:t>
            </a:r>
          </a:p>
        </p:txBody>
      </p:sp>
      <p:sp>
        <p:nvSpPr>
          <p:cNvPr id="142" name="What worries you the most for implantation of a durable LVAD?…"/>
          <p:cNvSpPr txBox="1">
            <a:spLocks noGrp="1"/>
          </p:cNvSpPr>
          <p:nvPr>
            <p:ph type="body" idx="1"/>
          </p:nvPr>
        </p:nvSpPr>
        <p:spPr>
          <a:prstGeom prst="rect">
            <a:avLst/>
          </a:prstGeom>
        </p:spPr>
        <p:txBody>
          <a:bodyPr/>
          <a:lstStyle/>
          <a:p>
            <a:pPr marL="388620" indent="-388620" defTabSz="496570">
              <a:spcBef>
                <a:spcPts val="3500"/>
              </a:spcBef>
              <a:defRPr sz="3230"/>
            </a:pPr>
            <a:r>
              <a:t>What worries you the most for implantation of a durable LVAD?</a:t>
            </a:r>
          </a:p>
          <a:p>
            <a:pPr marL="388620" indent="-388620" defTabSz="496570">
              <a:spcBef>
                <a:spcPts val="3500"/>
              </a:spcBef>
              <a:defRPr sz="3230"/>
            </a:pPr>
            <a:r>
              <a:t>A. 60 pound weight loss and its cause</a:t>
            </a:r>
          </a:p>
          <a:p>
            <a:pPr marL="388620" indent="-388620" defTabSz="496570">
              <a:spcBef>
                <a:spcPts val="3500"/>
              </a:spcBef>
              <a:defRPr sz="3230"/>
            </a:pPr>
            <a:r>
              <a:t>B. Etoh/tobacco abuse</a:t>
            </a:r>
          </a:p>
          <a:p>
            <a:pPr marL="388620" indent="-388620" defTabSz="496570">
              <a:spcBef>
                <a:spcPts val="3500"/>
              </a:spcBef>
              <a:defRPr sz="3230"/>
            </a:pPr>
            <a:r>
              <a:t>C. LVEF 10%</a:t>
            </a:r>
          </a:p>
          <a:p>
            <a:pPr marL="388620" indent="-388620" defTabSz="496570">
              <a:spcBef>
                <a:spcPts val="3500"/>
              </a:spcBef>
              <a:defRPr sz="3230"/>
            </a:pPr>
            <a:r>
              <a:t>D. Moderate RV enlargement with moderate RV hypokinesis</a:t>
            </a:r>
          </a:p>
          <a:p>
            <a:pPr marL="388620" indent="-388620" defTabSz="496570">
              <a:spcBef>
                <a:spcPts val="3500"/>
              </a:spcBef>
              <a:defRPr sz="3230"/>
            </a:pPr>
            <a:r>
              <a:t>E. Ascites and total bilirubin of 3.0</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Answer #3"/>
          <p:cNvSpPr txBox="1">
            <a:spLocks noGrp="1"/>
          </p:cNvSpPr>
          <p:nvPr>
            <p:ph type="title"/>
          </p:nvPr>
        </p:nvSpPr>
        <p:spPr>
          <a:prstGeom prst="rect">
            <a:avLst/>
          </a:prstGeom>
        </p:spPr>
        <p:txBody>
          <a:bodyPr/>
          <a:lstStyle>
            <a:lvl1pPr>
              <a:defRPr sz="5500"/>
            </a:lvl1pPr>
          </a:lstStyle>
          <a:p>
            <a:r>
              <a:t>Answer #3</a:t>
            </a:r>
          </a:p>
        </p:txBody>
      </p:sp>
      <p:sp>
        <p:nvSpPr>
          <p:cNvPr id="145" name="D. Moderate RV enlargement and moderate RV hypokinesis"/>
          <p:cNvSpPr txBox="1">
            <a:spLocks noGrp="1"/>
          </p:cNvSpPr>
          <p:nvPr>
            <p:ph type="body" idx="1"/>
          </p:nvPr>
        </p:nvSpPr>
        <p:spPr>
          <a:xfrm>
            <a:off x="952500" y="2597150"/>
            <a:ext cx="11099800" cy="6286500"/>
          </a:xfrm>
          <a:prstGeom prst="rect">
            <a:avLst/>
          </a:prstGeom>
        </p:spPr>
        <p:txBody>
          <a:bodyPr/>
          <a:lstStyle/>
          <a:p>
            <a:r>
              <a:t>D. Moderate RV enlargement and moderate RV hypokinesis</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Question #4"/>
          <p:cNvSpPr txBox="1">
            <a:spLocks noGrp="1"/>
          </p:cNvSpPr>
          <p:nvPr>
            <p:ph type="title"/>
          </p:nvPr>
        </p:nvSpPr>
        <p:spPr>
          <a:prstGeom prst="rect">
            <a:avLst/>
          </a:prstGeom>
        </p:spPr>
        <p:txBody>
          <a:bodyPr/>
          <a:lstStyle>
            <a:lvl1pPr>
              <a:defRPr sz="5500"/>
            </a:lvl1pPr>
          </a:lstStyle>
          <a:p>
            <a:r>
              <a:t>Question #4</a:t>
            </a:r>
          </a:p>
        </p:txBody>
      </p:sp>
      <p:sp>
        <p:nvSpPr>
          <p:cNvPr id="148" name="On the day after admission while on Dobutamine of 10 mcg/kg/min, his SVO2 drops to 41% and no workup for AHF therapies has been started. His SBP is 100. What do yo do next?…"/>
          <p:cNvSpPr txBox="1">
            <a:spLocks noGrp="1"/>
          </p:cNvSpPr>
          <p:nvPr>
            <p:ph type="body" idx="1"/>
          </p:nvPr>
        </p:nvSpPr>
        <p:spPr>
          <a:prstGeom prst="rect">
            <a:avLst/>
          </a:prstGeom>
        </p:spPr>
        <p:txBody>
          <a:bodyPr/>
          <a:lstStyle/>
          <a:p>
            <a:pPr marL="356615" indent="-356615" defTabSz="455675">
              <a:spcBef>
                <a:spcPts val="3200"/>
              </a:spcBef>
              <a:defRPr sz="2964"/>
            </a:pPr>
            <a:r>
              <a:t>On the day after admission while on Dobutamine of 10 mcg/kg/min, his SVO2 drops to 41% and no workup for AHF therapies has been started. His SBP is 100. What do yo do next?</a:t>
            </a:r>
          </a:p>
          <a:p>
            <a:pPr marL="356615" indent="-356615" defTabSz="455675">
              <a:spcBef>
                <a:spcPts val="3200"/>
              </a:spcBef>
              <a:defRPr sz="2964"/>
            </a:pPr>
            <a:r>
              <a:t>A. increase inotropes</a:t>
            </a:r>
          </a:p>
          <a:p>
            <a:pPr marL="356615" indent="-356615" defTabSz="455675">
              <a:spcBef>
                <a:spcPts val="3200"/>
              </a:spcBef>
              <a:defRPr sz="2964"/>
            </a:pPr>
            <a:r>
              <a:t>B. Increase vasodilators</a:t>
            </a:r>
          </a:p>
          <a:p>
            <a:pPr marL="356615" indent="-356615" defTabSz="455675">
              <a:spcBef>
                <a:spcPts val="3200"/>
              </a:spcBef>
              <a:defRPr sz="2964"/>
            </a:pPr>
            <a:r>
              <a:t>C. place and IABP</a:t>
            </a:r>
          </a:p>
          <a:p>
            <a:pPr marL="356615" indent="-356615" defTabSz="455675">
              <a:spcBef>
                <a:spcPts val="3200"/>
              </a:spcBef>
              <a:defRPr sz="2964"/>
            </a:pPr>
            <a:r>
              <a:t>D. place Impella 5.0 via shoulder surgically</a:t>
            </a:r>
          </a:p>
          <a:p>
            <a:pPr marL="356615" indent="-356615" defTabSz="455675">
              <a:spcBef>
                <a:spcPts val="3200"/>
              </a:spcBef>
              <a:defRPr sz="2964"/>
            </a:pPr>
            <a:r>
              <a:t>E. place Tandem heart via LA/FA configuration</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Answer #4"/>
          <p:cNvSpPr txBox="1">
            <a:spLocks noGrp="1"/>
          </p:cNvSpPr>
          <p:nvPr>
            <p:ph type="title"/>
          </p:nvPr>
        </p:nvSpPr>
        <p:spPr>
          <a:prstGeom prst="rect">
            <a:avLst/>
          </a:prstGeom>
        </p:spPr>
        <p:txBody>
          <a:bodyPr/>
          <a:lstStyle>
            <a:lvl1pPr>
              <a:defRPr sz="5500"/>
            </a:lvl1pPr>
          </a:lstStyle>
          <a:p>
            <a:r>
              <a:t>Answer #4</a:t>
            </a:r>
          </a:p>
        </p:txBody>
      </p:sp>
      <p:sp>
        <p:nvSpPr>
          <p:cNvPr id="151" name="A. increase inotropes"/>
          <p:cNvSpPr txBox="1">
            <a:spLocks noGrp="1"/>
          </p:cNvSpPr>
          <p:nvPr>
            <p:ph type="body" idx="1"/>
          </p:nvPr>
        </p:nvSpPr>
        <p:spPr>
          <a:prstGeom prst="rect">
            <a:avLst/>
          </a:prstGeom>
        </p:spPr>
        <p:txBody>
          <a:bodyPr/>
          <a:lstStyle/>
          <a:p>
            <a:r>
              <a:t>A. increase inotropes</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On 8/3/18 (day after admission), we now escalated to two inotropes with Milrinone added at 0.5 mcg/kg/min and Dobutamine at 10 mcg/kg/min. All consultant get involved ( team sport).…"/>
          <p:cNvSpPr txBox="1">
            <a:spLocks noGrp="1"/>
          </p:cNvSpPr>
          <p:nvPr>
            <p:ph type="body" idx="1"/>
          </p:nvPr>
        </p:nvSpPr>
        <p:spPr>
          <a:prstGeom prst="rect">
            <a:avLst/>
          </a:prstGeom>
        </p:spPr>
        <p:txBody>
          <a:bodyPr>
            <a:normAutofit lnSpcReduction="10000"/>
          </a:bodyPr>
          <a:lstStyle/>
          <a:p>
            <a:pPr marL="443484" indent="-443484" defTabSz="566674">
              <a:spcBef>
                <a:spcPts val="4000"/>
              </a:spcBef>
              <a:defRPr sz="3686"/>
            </a:pPr>
            <a:r>
              <a:rPr dirty="0"/>
              <a:t>On 8/3/18 (day after admission), we now escalated to two inotropes with </a:t>
            </a:r>
            <a:r>
              <a:rPr dirty="0" err="1"/>
              <a:t>Milrinone</a:t>
            </a:r>
            <a:r>
              <a:rPr dirty="0"/>
              <a:t> added at 0.5 mcg/kg/min and </a:t>
            </a:r>
            <a:r>
              <a:rPr dirty="0" err="1"/>
              <a:t>Dobutamine</a:t>
            </a:r>
            <a:r>
              <a:rPr dirty="0"/>
              <a:t> at 10 mcg/kg/min. All </a:t>
            </a:r>
            <a:r>
              <a:rPr dirty="0" smtClean="0"/>
              <a:t>consultant</a:t>
            </a:r>
            <a:r>
              <a:rPr lang="en-US" dirty="0" smtClean="0"/>
              <a:t>s</a:t>
            </a:r>
            <a:r>
              <a:rPr dirty="0" smtClean="0"/>
              <a:t> </a:t>
            </a:r>
            <a:r>
              <a:rPr dirty="0"/>
              <a:t>get involved ( team sport).</a:t>
            </a:r>
          </a:p>
          <a:p>
            <a:pPr marL="443484" indent="-443484" defTabSz="566674">
              <a:spcBef>
                <a:spcPts val="4000"/>
              </a:spcBef>
              <a:defRPr sz="3686"/>
            </a:pPr>
            <a:r>
              <a:rPr dirty="0"/>
              <a:t>On 8/4/18, progressive cardiogenic shock with SVO2 drop  to 30% on the 2 inotropes with heart rate 125 bpm. Femoral IABP added with rate turned down to 1:2 due to heart rate. He is </a:t>
            </a:r>
            <a:r>
              <a:rPr dirty="0" err="1"/>
              <a:t>autoanticaogulated</a:t>
            </a:r>
            <a:r>
              <a:rPr dirty="0"/>
              <a:t> with INR 1.83 now. </a:t>
            </a:r>
          </a:p>
          <a:p>
            <a:pPr marL="443484" indent="-443484" defTabSz="566674">
              <a:spcBef>
                <a:spcPts val="4000"/>
              </a:spcBef>
              <a:defRPr sz="3686"/>
            </a:pPr>
            <a:r>
              <a:rPr dirty="0"/>
              <a:t>On 8/5/18, with the above support, CI 2.0, SVO2 64%, CVP 11, and PA 46/20 with mean 27</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Question #5"/>
          <p:cNvSpPr txBox="1">
            <a:spLocks noGrp="1"/>
          </p:cNvSpPr>
          <p:nvPr>
            <p:ph type="title"/>
          </p:nvPr>
        </p:nvSpPr>
        <p:spPr>
          <a:prstGeom prst="rect">
            <a:avLst/>
          </a:prstGeom>
        </p:spPr>
        <p:txBody>
          <a:bodyPr/>
          <a:lstStyle>
            <a:lvl1pPr>
              <a:defRPr sz="5500"/>
            </a:lvl1pPr>
          </a:lstStyle>
          <a:p>
            <a:r>
              <a:t>Question #5</a:t>
            </a:r>
          </a:p>
        </p:txBody>
      </p:sp>
      <p:sp>
        <p:nvSpPr>
          <p:cNvPr id="156" name="What is your next step if further decompensation occurs?…"/>
          <p:cNvSpPr txBox="1">
            <a:spLocks noGrp="1"/>
          </p:cNvSpPr>
          <p:nvPr>
            <p:ph type="body" idx="1"/>
          </p:nvPr>
        </p:nvSpPr>
        <p:spPr>
          <a:prstGeom prst="rect">
            <a:avLst/>
          </a:prstGeom>
        </p:spPr>
        <p:txBody>
          <a:bodyPr/>
          <a:lstStyle/>
          <a:p>
            <a:pPr marL="411479" indent="-411479" defTabSz="525779">
              <a:spcBef>
                <a:spcPts val="3700"/>
              </a:spcBef>
              <a:defRPr sz="3420"/>
            </a:pPr>
            <a:r>
              <a:t>What is your next step if further decompensation occurs?</a:t>
            </a:r>
          </a:p>
          <a:p>
            <a:pPr marL="411479" indent="-411479" defTabSz="525779">
              <a:spcBef>
                <a:spcPts val="3700"/>
              </a:spcBef>
              <a:defRPr sz="3420"/>
            </a:pPr>
            <a:r>
              <a:t>A. Impella 5.0 via shoulder surgically</a:t>
            </a:r>
          </a:p>
          <a:p>
            <a:pPr marL="411479" indent="-411479" defTabSz="525779">
              <a:spcBef>
                <a:spcPts val="3700"/>
              </a:spcBef>
              <a:defRPr sz="3420"/>
            </a:pPr>
            <a:r>
              <a:t>B. Tandem heart device with LA/FA configuration</a:t>
            </a:r>
          </a:p>
          <a:p>
            <a:pPr marL="411479" indent="-411479" defTabSz="525779">
              <a:spcBef>
                <a:spcPts val="3700"/>
              </a:spcBef>
              <a:defRPr sz="3420"/>
            </a:pPr>
            <a:r>
              <a:t>C. Protek Duo catheter via LV apex and across the aortic valve with pump +/- membrane oxygenator</a:t>
            </a:r>
          </a:p>
          <a:p>
            <a:pPr marL="411479" indent="-411479" defTabSz="525779">
              <a:spcBef>
                <a:spcPts val="3700"/>
              </a:spcBef>
              <a:defRPr sz="3420"/>
            </a:pPr>
            <a:r>
              <a:t>D. List for transplant as Status 1A (now would be status 2)</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Question #5"/>
          <p:cNvSpPr txBox="1">
            <a:spLocks noGrp="1"/>
          </p:cNvSpPr>
          <p:nvPr>
            <p:ph type="title"/>
          </p:nvPr>
        </p:nvSpPr>
        <p:spPr>
          <a:prstGeom prst="rect">
            <a:avLst/>
          </a:prstGeom>
        </p:spPr>
        <p:txBody>
          <a:bodyPr/>
          <a:lstStyle>
            <a:lvl1pPr>
              <a:defRPr sz="5500"/>
            </a:lvl1pPr>
          </a:lstStyle>
          <a:p>
            <a:r>
              <a:t>Question #5</a:t>
            </a:r>
          </a:p>
        </p:txBody>
      </p:sp>
      <p:sp>
        <p:nvSpPr>
          <p:cNvPr id="159" name="C. Protek Duo catheter via LV apex with pump +/- membrane oxygenator"/>
          <p:cNvSpPr txBox="1">
            <a:spLocks noGrp="1"/>
          </p:cNvSpPr>
          <p:nvPr>
            <p:ph type="body" idx="1"/>
          </p:nvPr>
        </p:nvSpPr>
        <p:spPr>
          <a:prstGeom prst="rect">
            <a:avLst/>
          </a:prstGeom>
        </p:spPr>
        <p:txBody>
          <a:bodyPr/>
          <a:lstStyle/>
          <a:p>
            <a:r>
              <a:t>C. Protek Duo catheter via LV apex with pump +/- membrane oxygenator</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On 8/6/18, 2 main issues to go forward are not  clear..1. Does he have cirrhosis from alcohol, cardiac cirrhosis from chonic congestion, or combination ?  What is the degree and type of fibrosis? increasing fibrosis increases the risk of transplant …remember cardiac related fibrosis “inside out” and noncardiac related fibrosis “outside in”    2. What is the etiology of his weight loss and why does he have continued low appetite despite current adequate cardiac support?"/>
          <p:cNvSpPr txBox="1">
            <a:spLocks noGrp="1"/>
          </p:cNvSpPr>
          <p:nvPr>
            <p:ph type="body" idx="1"/>
          </p:nvPr>
        </p:nvSpPr>
        <p:spPr>
          <a:prstGeom prst="rect">
            <a:avLst/>
          </a:prstGeom>
        </p:spPr>
        <p:txBody>
          <a:bodyPr/>
          <a:lstStyle/>
          <a:p>
            <a:r>
              <a:rPr dirty="0"/>
              <a:t>On 8/6/18, 2 main issues to go forward are not  clear..1. Does he have cirrhosis from alcohol, cardiac cirrhosis from </a:t>
            </a:r>
            <a:r>
              <a:rPr dirty="0" smtClean="0"/>
              <a:t>ch</a:t>
            </a:r>
            <a:r>
              <a:rPr lang="en-US" dirty="0" smtClean="0"/>
              <a:t>r</a:t>
            </a:r>
            <a:r>
              <a:rPr dirty="0" smtClean="0"/>
              <a:t>onic </a:t>
            </a:r>
            <a:r>
              <a:rPr dirty="0"/>
              <a:t>congestion, or </a:t>
            </a:r>
            <a:r>
              <a:rPr dirty="0" smtClean="0"/>
              <a:t>combination?  </a:t>
            </a:r>
            <a:r>
              <a:rPr dirty="0"/>
              <a:t>What is the degree and type of fibrosis? increasing fibrosis increases the risk of transplant …remember cardiac related fibrosis “inside out” and </a:t>
            </a:r>
            <a:r>
              <a:rPr dirty="0" err="1"/>
              <a:t>noncardiac</a:t>
            </a:r>
            <a:r>
              <a:rPr dirty="0"/>
              <a:t> related fibrosis “outside in”    2. What is the etiology of his weight loss and why does he have continued low appetite despite current adequate cardiac support?</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On 8/6/18 (4 days after admission), he is on Milrinone 0.5 mcg/kg/min, IABP now 1:1, and DB increased to 15 mcg/kg/min. Levophed added to keep SBP 90 mm Hg.  Updated hemdynamics  are CVP 14, PA 46/17 mean 29, PAW 25, TPG 4 , PVR1.08, HR 90, CO/CI 3.7/1.9,CVP/PAW ratio 0.56, RVSWI 316, PAPI 2.04"/>
          <p:cNvSpPr txBox="1">
            <a:spLocks noGrp="1"/>
          </p:cNvSpPr>
          <p:nvPr>
            <p:ph type="body" idx="1"/>
          </p:nvPr>
        </p:nvSpPr>
        <p:spPr>
          <a:prstGeom prst="rect">
            <a:avLst/>
          </a:prstGeom>
        </p:spPr>
        <p:txBody>
          <a:bodyPr/>
          <a:lstStyle/>
          <a:p>
            <a:r>
              <a:rPr dirty="0"/>
              <a:t>On 8/6/18 (4 days after admission), he is on </a:t>
            </a:r>
            <a:r>
              <a:rPr dirty="0" err="1"/>
              <a:t>Milrinone</a:t>
            </a:r>
            <a:r>
              <a:rPr dirty="0"/>
              <a:t> 0.5 mcg/kg/min, IABP now 1:1, and DB increased to 15 mcg/kg/min. </a:t>
            </a:r>
            <a:r>
              <a:rPr dirty="0" err="1"/>
              <a:t>Levophed</a:t>
            </a:r>
            <a:r>
              <a:rPr dirty="0"/>
              <a:t> added to keep SBP 90 mm Hg.  Updated </a:t>
            </a:r>
            <a:r>
              <a:rPr dirty="0" smtClean="0"/>
              <a:t>hem</a:t>
            </a:r>
            <a:r>
              <a:rPr lang="en-US" dirty="0" smtClean="0"/>
              <a:t>o</a:t>
            </a:r>
            <a:r>
              <a:rPr dirty="0" smtClean="0"/>
              <a:t>dynamics  </a:t>
            </a:r>
            <a:r>
              <a:rPr dirty="0"/>
              <a:t>are CVP 14, PA 46/17 mean 29, PAW 25, TPG 4 , PVR1.08, HR 90, CO/CI 3.7/1.9,CVP/PAW ratio 0.56, RVSWI 316, PAPI 2.04</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38 yo male diagnosed with systolic heart failure/ dilated nonischemic cardiomyopathy in March 2018…"/>
          <p:cNvSpPr txBox="1">
            <a:spLocks noGrp="1"/>
          </p:cNvSpPr>
          <p:nvPr>
            <p:ph type="body" idx="1"/>
          </p:nvPr>
        </p:nvSpPr>
        <p:spPr>
          <a:prstGeom prst="rect">
            <a:avLst/>
          </a:prstGeom>
        </p:spPr>
        <p:txBody>
          <a:bodyPr>
            <a:normAutofit lnSpcReduction="10000"/>
          </a:bodyPr>
          <a:lstStyle/>
          <a:p>
            <a:pPr marL="443484" indent="-443484" defTabSz="566674">
              <a:spcBef>
                <a:spcPts val="4000"/>
              </a:spcBef>
              <a:defRPr sz="3686"/>
            </a:pPr>
            <a:r>
              <a:t>38 yo male diagnosed with systolic heart failure/ dilated nonischemic cardiomyopathy in March 2018</a:t>
            </a:r>
          </a:p>
          <a:p>
            <a:pPr marL="443484" indent="-443484" defTabSz="566674">
              <a:spcBef>
                <a:spcPts val="4000"/>
              </a:spcBef>
              <a:defRPr sz="3686"/>
            </a:pPr>
            <a:r>
              <a:t>He was admitted to our hospital 8/2/18 after transfer from a local hospital with high risk features of persistent inotrope requirement, increasing runs of non sustained VT, inability to tolerate GDMT, and persistent GI complaints of nausea and decreased appetite</a:t>
            </a:r>
          </a:p>
          <a:p>
            <a:pPr marL="443484" indent="-443484" defTabSz="566674">
              <a:spcBef>
                <a:spcPts val="4000"/>
              </a:spcBef>
              <a:defRPr sz="3686"/>
            </a:pPr>
            <a:r>
              <a:t>He has had a decreased appetite for 6 months and has lost 60 pounds in total</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Question #6"/>
          <p:cNvSpPr txBox="1">
            <a:spLocks noGrp="1"/>
          </p:cNvSpPr>
          <p:nvPr>
            <p:ph type="title"/>
          </p:nvPr>
        </p:nvSpPr>
        <p:spPr>
          <a:prstGeom prst="rect">
            <a:avLst/>
          </a:prstGeom>
        </p:spPr>
        <p:txBody>
          <a:bodyPr/>
          <a:lstStyle>
            <a:lvl1pPr>
              <a:defRPr sz="5500"/>
            </a:lvl1pPr>
          </a:lstStyle>
          <a:p>
            <a:r>
              <a:t>Question #6</a:t>
            </a:r>
          </a:p>
        </p:txBody>
      </p:sp>
      <p:sp>
        <p:nvSpPr>
          <p:cNvPr id="166" name="Based on this updated hemodynamic data on current support, will the patient do well with a durable LVAD with no RV mechanical support ?…"/>
          <p:cNvSpPr txBox="1">
            <a:spLocks noGrp="1"/>
          </p:cNvSpPr>
          <p:nvPr>
            <p:ph type="body" idx="1"/>
          </p:nvPr>
        </p:nvSpPr>
        <p:spPr>
          <a:prstGeom prst="rect">
            <a:avLst/>
          </a:prstGeom>
        </p:spPr>
        <p:txBody>
          <a:bodyPr/>
          <a:lstStyle/>
          <a:p>
            <a:r>
              <a:t>Based on this updated hemodynamic data on current support, will the patient do well with a durable LVAD with no RV mechanical support ?</a:t>
            </a:r>
          </a:p>
          <a:p>
            <a:r>
              <a:t>A. Yes</a:t>
            </a:r>
          </a:p>
          <a:p>
            <a:r>
              <a:t>B. No</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Answer #6"/>
          <p:cNvSpPr txBox="1">
            <a:spLocks noGrp="1"/>
          </p:cNvSpPr>
          <p:nvPr>
            <p:ph type="title"/>
          </p:nvPr>
        </p:nvSpPr>
        <p:spPr>
          <a:prstGeom prst="rect">
            <a:avLst/>
          </a:prstGeom>
        </p:spPr>
        <p:txBody>
          <a:bodyPr/>
          <a:lstStyle>
            <a:lvl1pPr>
              <a:defRPr sz="5500"/>
            </a:lvl1pPr>
          </a:lstStyle>
          <a:p>
            <a:r>
              <a:t>Answer #6</a:t>
            </a:r>
          </a:p>
        </p:txBody>
      </p:sp>
      <p:sp>
        <p:nvSpPr>
          <p:cNvPr id="169" name="B. No"/>
          <p:cNvSpPr txBox="1">
            <a:spLocks noGrp="1"/>
          </p:cNvSpPr>
          <p:nvPr>
            <p:ph type="body" idx="1"/>
          </p:nvPr>
        </p:nvSpPr>
        <p:spPr>
          <a:prstGeom prst="rect">
            <a:avLst/>
          </a:prstGeom>
        </p:spPr>
        <p:txBody>
          <a:bodyPr/>
          <a:lstStyle/>
          <a:p>
            <a:r>
              <a:t>B. No</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On 8/8/18, EGD shows gastritis with no varices. The liver biopsy from the 8/7 transjugular biopsy result comes back with findings of hepatic congestion and NO evidence of cirrhosis or fibrosis.  Total bilirubin still 3.7 mg/dl but GAME ON!"/>
          <p:cNvSpPr txBox="1">
            <a:spLocks noGrp="1"/>
          </p:cNvSpPr>
          <p:nvPr>
            <p:ph type="body" idx="1"/>
          </p:nvPr>
        </p:nvSpPr>
        <p:spPr>
          <a:prstGeom prst="rect">
            <a:avLst/>
          </a:prstGeom>
        </p:spPr>
        <p:txBody>
          <a:bodyPr/>
          <a:lstStyle/>
          <a:p>
            <a:r>
              <a:t>On 8/8/18, EGD shows gastritis with no varices. The liver biopsy from the 8/7 transjugular biopsy result comes back with findings of hepatic congestion and NO evidence of cirrhosis or fibrosis.  Total bilirubin still 3.7 mg/dl but GAME ON!</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Question #7"/>
          <p:cNvSpPr txBox="1">
            <a:spLocks noGrp="1"/>
          </p:cNvSpPr>
          <p:nvPr>
            <p:ph type="title"/>
          </p:nvPr>
        </p:nvSpPr>
        <p:spPr>
          <a:prstGeom prst="rect">
            <a:avLst/>
          </a:prstGeom>
        </p:spPr>
        <p:txBody>
          <a:bodyPr/>
          <a:lstStyle>
            <a:lvl1pPr>
              <a:defRPr sz="5500"/>
            </a:lvl1pPr>
          </a:lstStyle>
          <a:p>
            <a:r>
              <a:t>Question #7</a:t>
            </a:r>
          </a:p>
        </p:txBody>
      </p:sp>
      <p:sp>
        <p:nvSpPr>
          <p:cNvPr id="174" name="So , what is your next step with the patient of 2 inotropes, 1 pressor,  and femoral iabp1:1 with inability to ambulate?…"/>
          <p:cNvSpPr txBox="1">
            <a:spLocks noGrp="1"/>
          </p:cNvSpPr>
          <p:nvPr>
            <p:ph type="body" idx="1"/>
          </p:nvPr>
        </p:nvSpPr>
        <p:spPr>
          <a:prstGeom prst="rect">
            <a:avLst/>
          </a:prstGeom>
        </p:spPr>
        <p:txBody>
          <a:bodyPr>
            <a:normAutofit lnSpcReduction="10000"/>
          </a:bodyPr>
          <a:lstStyle/>
          <a:p>
            <a:pPr marL="269747" indent="-269747" defTabSz="344677">
              <a:spcBef>
                <a:spcPts val="2400"/>
              </a:spcBef>
              <a:defRPr sz="2241"/>
            </a:pPr>
            <a:r>
              <a:t>So , what is your next step with the patient of 2 inotropes, 1 pressor,  and femoral iabp1:1 with inability to ambulate? </a:t>
            </a:r>
          </a:p>
          <a:p>
            <a:pPr marL="269747" indent="-269747" defTabSz="344677">
              <a:spcBef>
                <a:spcPts val="2400"/>
              </a:spcBef>
              <a:defRPr sz="2241"/>
            </a:pPr>
            <a:r>
              <a:t>A. durable LVAD implant</a:t>
            </a:r>
          </a:p>
          <a:p>
            <a:pPr marL="269747" indent="-269747" defTabSz="344677">
              <a:spcBef>
                <a:spcPts val="2400"/>
              </a:spcBef>
              <a:defRPr sz="2241"/>
            </a:pPr>
            <a:r>
              <a:t>B. list for transplant status 1a (now status 2) and wait</a:t>
            </a:r>
          </a:p>
          <a:p>
            <a:pPr marL="269747" indent="-269747" defTabSz="344677">
              <a:spcBef>
                <a:spcPts val="2400"/>
              </a:spcBef>
              <a:defRPr sz="2241"/>
            </a:pPr>
            <a:r>
              <a:t>C. list for transplant and place short term support like Impella or  LV Centrimag</a:t>
            </a:r>
          </a:p>
          <a:p>
            <a:pPr marL="269747" indent="-269747" defTabSz="344677">
              <a:spcBef>
                <a:spcPts val="2400"/>
              </a:spcBef>
              <a:defRPr sz="2241"/>
            </a:pPr>
            <a:r>
              <a:t>D. list for transplant with Impella 5.0 via shoulder and remove femoral IABP to allow ambulation</a:t>
            </a:r>
          </a:p>
          <a:p>
            <a:pPr marL="269747" indent="-269747" defTabSz="344677">
              <a:spcBef>
                <a:spcPts val="2400"/>
              </a:spcBef>
              <a:defRPr sz="2241"/>
            </a:pPr>
            <a:r>
              <a:t>E. list for transplant and place central cannulation bilateral Centrimags with sternotomy and unlimited status 1a time (currently status 1)</a:t>
            </a:r>
          </a:p>
          <a:p>
            <a:pPr marL="269747" indent="-269747" defTabSz="344677">
              <a:spcBef>
                <a:spcPts val="2400"/>
              </a:spcBef>
              <a:defRPr sz="2241"/>
            </a:pPr>
            <a:r>
              <a:t>F. too sick to list now</a:t>
            </a:r>
          </a:p>
          <a:p>
            <a:pPr marL="269747" indent="-269747" defTabSz="344677">
              <a:spcBef>
                <a:spcPts val="2400"/>
              </a:spcBef>
              <a:defRPr sz="2241"/>
            </a:pPr>
            <a:r>
              <a:t>G. Protek due LV apical cannulation with outflow beyond aortic valve with membrane oxygenator</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Answer #7"/>
          <p:cNvSpPr txBox="1">
            <a:spLocks noGrp="1"/>
          </p:cNvSpPr>
          <p:nvPr>
            <p:ph type="title"/>
          </p:nvPr>
        </p:nvSpPr>
        <p:spPr>
          <a:prstGeom prst="rect">
            <a:avLst/>
          </a:prstGeom>
        </p:spPr>
        <p:txBody>
          <a:bodyPr/>
          <a:lstStyle>
            <a:lvl1pPr>
              <a:defRPr sz="5500"/>
            </a:lvl1pPr>
          </a:lstStyle>
          <a:p>
            <a:r>
              <a:t>Answer #7</a:t>
            </a:r>
          </a:p>
        </p:txBody>
      </p:sp>
      <p:sp>
        <p:nvSpPr>
          <p:cNvPr id="177" name="G. Protek Duo LV apical cannulation with outflow beyond aortic valve with membrane oxygenator"/>
          <p:cNvSpPr txBox="1">
            <a:spLocks noGrp="1"/>
          </p:cNvSpPr>
          <p:nvPr>
            <p:ph type="body" idx="1"/>
          </p:nvPr>
        </p:nvSpPr>
        <p:spPr>
          <a:prstGeom prst="rect">
            <a:avLst/>
          </a:prstGeom>
        </p:spPr>
        <p:txBody>
          <a:bodyPr/>
          <a:lstStyle/>
          <a:p>
            <a:r>
              <a:t>G. Protek Duo LV apical cannulation with outflow beyond aortic valve with membrane oxygenator</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With the good news about liver biopsy, he is listed for transplant and a Protek Duo with LV apex cannulation is placed on 8/10/18 with outflow beyond aortic valve with Tandem heart pump at max rpm of 7000 rpm with 4.1 liter flow. BMI 25.3 with height 5’11’’ and weight 181 lbs.…"/>
          <p:cNvSpPr txBox="1">
            <a:spLocks noGrp="1"/>
          </p:cNvSpPr>
          <p:nvPr>
            <p:ph type="body" idx="1"/>
          </p:nvPr>
        </p:nvSpPr>
        <p:spPr>
          <a:prstGeom prst="rect">
            <a:avLst/>
          </a:prstGeom>
        </p:spPr>
        <p:txBody>
          <a:bodyPr/>
          <a:lstStyle/>
          <a:p>
            <a:pPr marL="402336" indent="-402336" defTabSz="514095">
              <a:spcBef>
                <a:spcPts val="3600"/>
              </a:spcBef>
              <a:defRPr sz="3343"/>
            </a:pPr>
            <a:r>
              <a:t>With the good news about liver biopsy, he is listed for transplant and a Protek Duo with LV apex cannulation is placed on 8/10/18 with outflow beyond aortic valve with Tandem heart pump at max rpm of 7000 rpm with 4.1 liter flow. BMI 25.3 with height 5’11’’ and weight 181 lbs.</a:t>
            </a:r>
          </a:p>
          <a:p>
            <a:pPr marL="402336" indent="-402336" defTabSz="514095">
              <a:spcBef>
                <a:spcPts val="3600"/>
              </a:spcBef>
              <a:defRPr sz="3343"/>
            </a:pPr>
            <a:r>
              <a:t>On 8/12/18, patient extubated and up in chair with IABP out</a:t>
            </a:r>
          </a:p>
          <a:p>
            <a:pPr marL="402336" indent="-402336" defTabSz="514095">
              <a:spcBef>
                <a:spcPts val="3600"/>
              </a:spcBef>
              <a:defRPr sz="3343"/>
            </a:pPr>
            <a:r>
              <a:t>On 8/14/18, he is walking in the hall on Milrinone 0.375 mcg/kg/min and DB 2.5 mcg/kg/min now for RV support.. LV mechanically supported and continued need for inotropes due to RV </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On 8/15/18, 2 problems arise.. 1. SVO2 drops to 42% with Tandem  heart pump at max speed of 7000 rpm and flow 4.1 liters per min    2. CVP up to 20 with decreased urine output.…"/>
          <p:cNvSpPr txBox="1">
            <a:spLocks noGrp="1"/>
          </p:cNvSpPr>
          <p:nvPr>
            <p:ph type="body" idx="1"/>
          </p:nvPr>
        </p:nvSpPr>
        <p:spPr>
          <a:prstGeom prst="rect">
            <a:avLst/>
          </a:prstGeom>
        </p:spPr>
        <p:txBody>
          <a:bodyPr/>
          <a:lstStyle/>
          <a:p>
            <a:pPr marL="397763" indent="-397763" defTabSz="508254">
              <a:spcBef>
                <a:spcPts val="3600"/>
              </a:spcBef>
              <a:defRPr sz="3306"/>
            </a:pPr>
            <a:r>
              <a:t>On 8/15/18, 2 problems arise.. 1. SVO2 drops to 42% with Tandem  heart pump at max speed of 7000 rpm and flow 4.1 liters per min    2. CVP up to 20 with decreased urine output.  </a:t>
            </a:r>
          </a:p>
          <a:p>
            <a:pPr marL="397763" indent="-397763" defTabSz="508254">
              <a:spcBef>
                <a:spcPts val="3600"/>
              </a:spcBef>
              <a:defRPr sz="3306"/>
            </a:pPr>
            <a:r>
              <a:t>Hemodynamics show CVP 20, PA 47/22 mean 34. PAW not possible, and SVO2 42%</a:t>
            </a:r>
          </a:p>
          <a:p>
            <a:pPr marL="397763" indent="-397763" defTabSz="508254">
              <a:spcBef>
                <a:spcPts val="3600"/>
              </a:spcBef>
              <a:defRPr sz="3306"/>
            </a:pPr>
            <a:r>
              <a:t>Lasix bolus and infusion started, stat echo obtained, one unit price given for low hct less than 23 although tried to limit transfusion to decrease antibody formation. SVO2 is also depending on carry capacity. No significant hemolysis with current mechanical support despite high rpm with LDH 370</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The patient stabilized with these interventions…"/>
          <p:cNvSpPr txBox="1">
            <a:spLocks noGrp="1"/>
          </p:cNvSpPr>
          <p:nvPr>
            <p:ph type="body" idx="1"/>
          </p:nvPr>
        </p:nvSpPr>
        <p:spPr>
          <a:prstGeom prst="rect">
            <a:avLst/>
          </a:prstGeom>
        </p:spPr>
        <p:txBody>
          <a:bodyPr/>
          <a:lstStyle/>
          <a:p>
            <a:pPr marL="397763" indent="-397763" defTabSz="508254">
              <a:spcBef>
                <a:spcPts val="3600"/>
              </a:spcBef>
              <a:defRPr sz="3306"/>
            </a:pPr>
            <a:r>
              <a:t>The patient stabilized with these interventions</a:t>
            </a:r>
          </a:p>
          <a:p>
            <a:pPr marL="397763" indent="-397763" defTabSz="508254">
              <a:spcBef>
                <a:spcPts val="3600"/>
              </a:spcBef>
              <a:defRPr sz="3306"/>
            </a:pPr>
            <a:r>
              <a:t>On 8/16/18, IV Revatio was added to help with pulmonary hyertension and RV rescue</a:t>
            </a:r>
          </a:p>
          <a:p>
            <a:pPr marL="397763" indent="-397763" defTabSz="508254">
              <a:spcBef>
                <a:spcPts val="3600"/>
              </a:spcBef>
              <a:defRPr sz="3306"/>
            </a:pPr>
            <a:r>
              <a:t>On 8/18/18, vascular tone increased requiring IV Cardene for BP control ( goal MAP 70-75) with Tandem Heart flow down to 3.5 liters per minute. LV mechanical support sensitive to afterload.</a:t>
            </a:r>
          </a:p>
          <a:p>
            <a:pPr marL="397763" indent="-397763" defTabSz="508254">
              <a:spcBef>
                <a:spcPts val="3600"/>
              </a:spcBef>
              <a:defRPr sz="3306"/>
            </a:pPr>
            <a:r>
              <a:t>On 8/21/18, his ELISA test for heparin associated platelet antibody is positive with SRA drawn but pending. His Heparin changed to GFR based Angiomax (Bivalrudin) protocol</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Question #8"/>
          <p:cNvSpPr txBox="1">
            <a:spLocks noGrp="1"/>
          </p:cNvSpPr>
          <p:nvPr>
            <p:ph type="title"/>
          </p:nvPr>
        </p:nvSpPr>
        <p:spPr>
          <a:prstGeom prst="rect">
            <a:avLst/>
          </a:prstGeom>
        </p:spPr>
        <p:txBody>
          <a:bodyPr/>
          <a:lstStyle>
            <a:lvl1pPr>
              <a:defRPr sz="5500"/>
            </a:lvl1pPr>
          </a:lstStyle>
          <a:p>
            <a:r>
              <a:t>Question #8</a:t>
            </a:r>
          </a:p>
        </p:txBody>
      </p:sp>
      <p:sp>
        <p:nvSpPr>
          <p:cNvPr id="186" name="What is true about a positive Heparin associated platelet antibody?…"/>
          <p:cNvSpPr txBox="1">
            <a:spLocks noGrp="1"/>
          </p:cNvSpPr>
          <p:nvPr>
            <p:ph type="body" idx="1"/>
          </p:nvPr>
        </p:nvSpPr>
        <p:spPr>
          <a:prstGeom prst="rect">
            <a:avLst/>
          </a:prstGeom>
        </p:spPr>
        <p:txBody>
          <a:bodyPr>
            <a:normAutofit lnSpcReduction="10000"/>
          </a:bodyPr>
          <a:lstStyle/>
          <a:p>
            <a:pPr marL="320039" indent="-320039" defTabSz="408940">
              <a:spcBef>
                <a:spcPts val="2900"/>
              </a:spcBef>
              <a:defRPr sz="2660"/>
            </a:pPr>
            <a:r>
              <a:t>What is true about a positive Heparin associated platelet antibody?</a:t>
            </a:r>
          </a:p>
          <a:p>
            <a:pPr marL="320039" indent="-320039" defTabSz="408940">
              <a:spcBef>
                <a:spcPts val="2900"/>
              </a:spcBef>
              <a:defRPr sz="2660"/>
            </a:pPr>
            <a:r>
              <a:t>A. the antibody present for 90 days</a:t>
            </a:r>
          </a:p>
          <a:p>
            <a:pPr marL="320039" indent="-320039" defTabSz="408940">
              <a:spcBef>
                <a:spcPts val="2900"/>
              </a:spcBef>
              <a:defRPr sz="2660"/>
            </a:pPr>
            <a:r>
              <a:t>B. no amnestic response</a:t>
            </a:r>
          </a:p>
          <a:p>
            <a:pPr marL="320039" indent="-320039" defTabSz="408940">
              <a:spcBef>
                <a:spcPts val="2900"/>
              </a:spcBef>
              <a:defRPr sz="2660"/>
            </a:pPr>
            <a:r>
              <a:t>C. risk scores such as the 4T’s and HEP score help assess risk and have available phone apps</a:t>
            </a:r>
          </a:p>
          <a:p>
            <a:pPr marL="320039" indent="-320039" defTabSz="408940">
              <a:spcBef>
                <a:spcPts val="2900"/>
              </a:spcBef>
              <a:defRPr sz="2660"/>
            </a:pPr>
            <a:r>
              <a:t>D. Heparin should be stopped with the positive ELISA test till SRA test back</a:t>
            </a:r>
          </a:p>
          <a:p>
            <a:pPr marL="320039" indent="-320039" defTabSz="408940">
              <a:spcBef>
                <a:spcPts val="2900"/>
              </a:spcBef>
              <a:defRPr sz="2660"/>
            </a:pPr>
            <a:r>
              <a:t>E.  Low molecular with heparins have 1/10th the risk of HIT as unfractioned heparin</a:t>
            </a:r>
          </a:p>
          <a:p>
            <a:pPr marL="320039" indent="-320039" defTabSz="408940">
              <a:spcBef>
                <a:spcPts val="2900"/>
              </a:spcBef>
              <a:defRPr sz="2660"/>
            </a:pPr>
            <a:r>
              <a:t>F.  All the above</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Answer #8"/>
          <p:cNvSpPr txBox="1">
            <a:spLocks noGrp="1"/>
          </p:cNvSpPr>
          <p:nvPr>
            <p:ph type="title"/>
          </p:nvPr>
        </p:nvSpPr>
        <p:spPr>
          <a:prstGeom prst="rect">
            <a:avLst/>
          </a:prstGeom>
        </p:spPr>
        <p:txBody>
          <a:bodyPr/>
          <a:lstStyle>
            <a:lvl1pPr>
              <a:defRPr sz="5500"/>
            </a:lvl1pPr>
          </a:lstStyle>
          <a:p>
            <a:r>
              <a:t>Answer #8</a:t>
            </a:r>
          </a:p>
        </p:txBody>
      </p:sp>
      <p:sp>
        <p:nvSpPr>
          <p:cNvPr id="189" name="F. All the above"/>
          <p:cNvSpPr txBox="1">
            <a:spLocks noGrp="1"/>
          </p:cNvSpPr>
          <p:nvPr>
            <p:ph type="body" idx="1"/>
          </p:nvPr>
        </p:nvSpPr>
        <p:spPr>
          <a:prstGeom prst="rect">
            <a:avLst/>
          </a:prstGeom>
        </p:spPr>
        <p:txBody>
          <a:bodyPr/>
          <a:lstStyle/>
          <a:p>
            <a:r>
              <a:t>F. All the above</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Past medical and social history includes a GB removal in June 2018 and 0.5 ppd smoking from age 21 till stopped in march 2018/drinking daily since age 21 with periods of time up to a pint of Vodka daily…"/>
          <p:cNvSpPr txBox="1">
            <a:spLocks noGrp="1"/>
          </p:cNvSpPr>
          <p:nvPr>
            <p:ph type="body" idx="1"/>
          </p:nvPr>
        </p:nvSpPr>
        <p:spPr>
          <a:prstGeom prst="rect">
            <a:avLst/>
          </a:prstGeom>
        </p:spPr>
        <p:txBody>
          <a:bodyPr/>
          <a:lstStyle/>
          <a:p>
            <a:r>
              <a:rPr dirty="0"/>
              <a:t>Past medical and social history includes a GB removal in June 2018 and 0.5 ppd smoking from age 21 till stopped in march 2018/drinking daily since age 21 with periods of time up to a pint of Vodka daily</a:t>
            </a:r>
          </a:p>
          <a:p>
            <a:r>
              <a:rPr dirty="0"/>
              <a:t>He worked full time up until admission as a truck driving instructor</a:t>
            </a:r>
          </a:p>
          <a:p>
            <a:r>
              <a:rPr dirty="0"/>
              <a:t>No AICD/AB blood type/abd </a:t>
            </a:r>
            <a:r>
              <a:rPr lang="en-US" dirty="0" smtClean="0"/>
              <a:t>U</a:t>
            </a:r>
            <a:r>
              <a:rPr lang="en-US" dirty="0"/>
              <a:t>S</a:t>
            </a:r>
            <a:r>
              <a:rPr dirty="0" smtClean="0"/>
              <a:t> </a:t>
            </a:r>
            <a:r>
              <a:rPr dirty="0"/>
              <a:t>at outside hospital with ascites/periportal echogenicity but no focal hepatic abnormality</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On 8/23/18, he has good urine output of Lasix drip and CVP down to 12 mm Hg. He is well supported with CO /CI 5.2/2.6…"/>
          <p:cNvSpPr txBox="1">
            <a:spLocks noGrp="1"/>
          </p:cNvSpPr>
          <p:nvPr>
            <p:ph type="body" idx="1"/>
          </p:nvPr>
        </p:nvSpPr>
        <p:spPr>
          <a:prstGeom prst="rect">
            <a:avLst/>
          </a:prstGeom>
        </p:spPr>
        <p:txBody>
          <a:bodyPr/>
          <a:lstStyle/>
          <a:p>
            <a:pPr marL="397763" indent="-397763" defTabSz="508254">
              <a:spcBef>
                <a:spcPts val="3600"/>
              </a:spcBef>
              <a:defRPr sz="3306"/>
            </a:pPr>
            <a:r>
              <a:t>On 8/23/18, he has good urine output of Lasix drip and CVP down to 12 mm Hg. He is well supported with CO /CI 5.2/2.6</a:t>
            </a:r>
          </a:p>
          <a:p>
            <a:pPr marL="397763" indent="-397763" defTabSz="508254">
              <a:spcBef>
                <a:spcPts val="3600"/>
              </a:spcBef>
              <a:defRPr sz="3306"/>
            </a:pPr>
            <a:r>
              <a:t>On 8/27/18, patient sluggish and Tandem heart pump increased to 6800 rpm with flow increased from 3.5 liters to 3.8 liters with membrane oxygenator FiO2 0.4 and sweep of 0.5. LDH higher but still acceptable at 529. Acceptable donor found 8/28/18.</a:t>
            </a:r>
          </a:p>
          <a:p>
            <a:pPr marL="397763" indent="-397763" defTabSz="508254">
              <a:spcBef>
                <a:spcPts val="3600"/>
              </a:spcBef>
              <a:defRPr sz="3306"/>
            </a:pPr>
            <a:r>
              <a:t>On 8/29/18, underwent transplant with transient intraoperative RV dysfunction and high degree AV block with both resolve with techniques to remove likely air down the RCA</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On 8/31/18, went back to the OR to washout right hemothorax…"/>
          <p:cNvSpPr txBox="1">
            <a:spLocks noGrp="1"/>
          </p:cNvSpPr>
          <p:nvPr>
            <p:ph type="body" idx="1"/>
          </p:nvPr>
        </p:nvSpPr>
        <p:spPr>
          <a:prstGeom prst="rect">
            <a:avLst/>
          </a:prstGeom>
        </p:spPr>
        <p:txBody>
          <a:bodyPr/>
          <a:lstStyle/>
          <a:p>
            <a:r>
              <a:t>On 8/31/18, went back to the OR to washout right hemothorax</a:t>
            </a:r>
          </a:p>
          <a:p>
            <a:r>
              <a:t>On 9/1/18, he has signs of RV dysfunction on echo with mild RV enlargement/moderate RV hypokinesis. TAPSE 0.5 cm (abnormal less than 1.7 cm) and RV S’ 4.21 cm/sec (abnormal less than 9.5 cm/sec.. both superior /more quantitive assessment of the RV longitudinal function </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On 9/2/18, with pulmonary vasodilators of NO/oral revatio, time passage, and Milrinone at 0.5 mcg/kg/min, his RV function by echo improves…"/>
          <p:cNvSpPr txBox="1">
            <a:spLocks noGrp="1"/>
          </p:cNvSpPr>
          <p:nvPr>
            <p:ph type="body" idx="1"/>
          </p:nvPr>
        </p:nvSpPr>
        <p:spPr>
          <a:prstGeom prst="rect">
            <a:avLst/>
          </a:prstGeom>
        </p:spPr>
        <p:txBody>
          <a:bodyPr/>
          <a:lstStyle/>
          <a:p>
            <a:pPr marL="384047" indent="-384047" defTabSz="490727">
              <a:spcBef>
                <a:spcPts val="3500"/>
              </a:spcBef>
              <a:defRPr sz="3191"/>
            </a:pPr>
            <a:r>
              <a:t>On 9/2/18, with pulmonary vasodilators of NO/oral revatio, time passage, and Milrinone at 0.5 mcg/kg/min, his RV function by echo improves</a:t>
            </a:r>
          </a:p>
          <a:p>
            <a:pPr marL="384047" indent="-384047" defTabSz="490727">
              <a:spcBef>
                <a:spcPts val="3500"/>
              </a:spcBef>
              <a:defRPr sz="3191"/>
            </a:pPr>
            <a:r>
              <a:t>On 9/4/18, his first EMBX done with RA 8 AND RV 38/10.. Grade 1R ACR (old grade 1a) and grade 0 AMR</a:t>
            </a:r>
          </a:p>
          <a:p>
            <a:pPr marL="384047" indent="-384047" defTabSz="490727">
              <a:spcBef>
                <a:spcPts val="3500"/>
              </a:spcBef>
              <a:defRPr sz="3191"/>
            </a:pPr>
            <a:r>
              <a:t>Over the next 7 days, his milrinone and NO weaned slowly off.  His second EMBx done 9/11/18 done with exactly same findings hemodyamically and pathology wise</a:t>
            </a:r>
          </a:p>
          <a:p>
            <a:pPr marL="384047" indent="-384047" defTabSz="490727">
              <a:spcBef>
                <a:spcPts val="3500"/>
              </a:spcBef>
              <a:defRPr sz="3191"/>
            </a:pPr>
            <a:r>
              <a:t>On 9/12/18 (14 days post transplant and 41 days post admission), he is discharged home with a bilirubin of 1.3 mg/dl</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THE END OF CASE"/>
          <p:cNvSpPr txBox="1">
            <a:spLocks noGrp="1"/>
          </p:cNvSpPr>
          <p:nvPr>
            <p:ph type="body" idx="1"/>
          </p:nvPr>
        </p:nvSpPr>
        <p:spPr>
          <a:prstGeom prst="rect">
            <a:avLst/>
          </a:prstGeom>
        </p:spPr>
        <p:txBody>
          <a:bodyPr/>
          <a:lstStyle/>
          <a:p>
            <a:r>
              <a:t>THE END OF CASE</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Exam reveals muscular appearance,  JVP to angle of jaw, clear lungs, S3 gallop, 2/6 MR murmur, 2/6 TR murmur and no peripheral edema…"/>
          <p:cNvSpPr txBox="1">
            <a:spLocks noGrp="1"/>
          </p:cNvSpPr>
          <p:nvPr>
            <p:ph type="body" idx="1"/>
          </p:nvPr>
        </p:nvSpPr>
        <p:spPr>
          <a:prstGeom prst="rect">
            <a:avLst/>
          </a:prstGeom>
        </p:spPr>
        <p:txBody>
          <a:bodyPr/>
          <a:lstStyle/>
          <a:p>
            <a:pPr marL="448055" indent="-448055" defTabSz="572516">
              <a:spcBef>
                <a:spcPts val="4100"/>
              </a:spcBef>
              <a:defRPr sz="3724"/>
            </a:pPr>
            <a:r>
              <a:rPr dirty="0"/>
              <a:t>Exam reveals muscular appearance,  JVP to angle of jaw, clear lungs, S3 gallop, 2/6 MR murmur, 2/6 TR murmur and no peripheral edema</a:t>
            </a:r>
          </a:p>
          <a:p>
            <a:pPr marL="448055" indent="-448055" defTabSz="572516">
              <a:spcBef>
                <a:spcPts val="4100"/>
              </a:spcBef>
              <a:defRPr sz="3724"/>
            </a:pPr>
            <a:r>
              <a:rPr dirty="0"/>
              <a:t>Lab reveals Na 135, BUN/Cr 8/0.9, GFR over 60,TSH 6.97, total </a:t>
            </a:r>
            <a:r>
              <a:rPr dirty="0" err="1" smtClean="0"/>
              <a:t>bil</a:t>
            </a:r>
            <a:r>
              <a:rPr lang="en-US" dirty="0" err="1" smtClean="0"/>
              <a:t>i</a:t>
            </a:r>
            <a:r>
              <a:rPr dirty="0" smtClean="0"/>
              <a:t> </a:t>
            </a:r>
            <a:r>
              <a:rPr dirty="0"/>
              <a:t>3.0, albumin 3.0 and normal </a:t>
            </a:r>
            <a:r>
              <a:rPr dirty="0" err="1"/>
              <a:t>transminases</a:t>
            </a:r>
            <a:endParaRPr dirty="0"/>
          </a:p>
          <a:p>
            <a:pPr marL="448055" indent="-448055" defTabSz="572516">
              <a:spcBef>
                <a:spcPts val="4100"/>
              </a:spcBef>
              <a:defRPr sz="3724"/>
            </a:pPr>
            <a:r>
              <a:rPr dirty="0"/>
              <a:t>Hemodynamics after Swan placed while on DB at 5 mcg/kg/min.. CVP14 and SVO2 41% with increase to 55% with DB increased to 10 mcg/kg/</a:t>
            </a:r>
            <a:r>
              <a:rPr dirty="0" err="1"/>
              <a:t>min..BP</a:t>
            </a:r>
            <a:r>
              <a:rPr dirty="0"/>
              <a:t> 101/65 with a mean of 78</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Tree>
    <p:extLst>
      <p:ext uri="{BB962C8B-B14F-4D97-AF65-F5344CB8AC3E}">
        <p14:creationId xmlns:p14="http://schemas.microsoft.com/office/powerpoint/2010/main" val="84446171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CXR reveals heart size/contour normal with clear lung fields…"/>
          <p:cNvSpPr txBox="1">
            <a:spLocks noGrp="1"/>
          </p:cNvSpPr>
          <p:nvPr>
            <p:ph type="body" idx="1"/>
          </p:nvPr>
        </p:nvSpPr>
        <p:spPr>
          <a:prstGeom prst="rect">
            <a:avLst/>
          </a:prstGeom>
        </p:spPr>
        <p:txBody>
          <a:bodyPr/>
          <a:lstStyle/>
          <a:p>
            <a:r>
              <a:t>CXR reveals heart size/contour normal with clear lung fields</a:t>
            </a:r>
          </a:p>
          <a:p>
            <a:r>
              <a:t>Echo reveals severe LV enlargement (6.72 cm)/no LVH/severe global LV dysfunction EF 10%, restrictive LV diastolic filling,  moderate biatrial enlargement, moderate RV enlargement/normal RV thickness/moderate RV hyperkinesis, moderate MR, moderate TR, and estimated PASP of 58 mm Hg</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Question #1"/>
          <p:cNvSpPr txBox="1">
            <a:spLocks noGrp="1"/>
          </p:cNvSpPr>
          <p:nvPr>
            <p:ph type="title"/>
          </p:nvPr>
        </p:nvSpPr>
        <p:spPr>
          <a:prstGeom prst="rect">
            <a:avLst/>
          </a:prstGeom>
        </p:spPr>
        <p:txBody>
          <a:bodyPr/>
          <a:lstStyle>
            <a:lvl1pPr>
              <a:defRPr sz="5500"/>
            </a:lvl1pPr>
          </a:lstStyle>
          <a:p>
            <a:r>
              <a:t>Question #1</a:t>
            </a:r>
          </a:p>
        </p:txBody>
      </p:sp>
      <p:sp>
        <p:nvSpPr>
          <p:cNvPr id="130" name="What high risk features does he have?…"/>
          <p:cNvSpPr txBox="1">
            <a:spLocks noGrp="1"/>
          </p:cNvSpPr>
          <p:nvPr>
            <p:ph type="body" idx="1"/>
          </p:nvPr>
        </p:nvSpPr>
        <p:spPr>
          <a:prstGeom prst="rect">
            <a:avLst/>
          </a:prstGeom>
        </p:spPr>
        <p:txBody>
          <a:bodyPr/>
          <a:lstStyle/>
          <a:p>
            <a:pPr marL="356615" indent="-356615" defTabSz="455675">
              <a:spcBef>
                <a:spcPts val="3200"/>
              </a:spcBef>
              <a:defRPr sz="2964"/>
            </a:pPr>
            <a:r>
              <a:t>What high risk features does he have?</a:t>
            </a:r>
          </a:p>
          <a:p>
            <a:pPr marL="356615" indent="-356615" defTabSz="455675">
              <a:spcBef>
                <a:spcPts val="3200"/>
              </a:spcBef>
              <a:defRPr sz="2964"/>
            </a:pPr>
            <a:r>
              <a:t>A. S3 gallop on exam</a:t>
            </a:r>
          </a:p>
          <a:p>
            <a:pPr marL="356615" indent="-356615" defTabSz="455675">
              <a:spcBef>
                <a:spcPts val="3200"/>
              </a:spcBef>
              <a:defRPr sz="2964"/>
            </a:pPr>
            <a:r>
              <a:t>B. ascites</a:t>
            </a:r>
          </a:p>
          <a:p>
            <a:pPr marL="356615" indent="-356615" defTabSz="455675">
              <a:spcBef>
                <a:spcPts val="3200"/>
              </a:spcBef>
              <a:defRPr sz="2964"/>
            </a:pPr>
            <a:r>
              <a:t>C. inability fo tolerant GDMT HF meds</a:t>
            </a:r>
          </a:p>
          <a:p>
            <a:pPr marL="356615" indent="-356615" defTabSz="455675">
              <a:spcBef>
                <a:spcPts val="3200"/>
              </a:spcBef>
              <a:defRPr sz="2964"/>
            </a:pPr>
            <a:r>
              <a:t>D. right sided HF and low output symptoms with loss of appetite and nausea</a:t>
            </a:r>
          </a:p>
          <a:p>
            <a:pPr marL="356615" indent="-356615" defTabSz="455675">
              <a:spcBef>
                <a:spcPts val="3200"/>
              </a:spcBef>
              <a:defRPr sz="2964"/>
            </a:pPr>
            <a:r>
              <a:t>E. Total bilirubin of 3 mg/dl</a:t>
            </a:r>
          </a:p>
          <a:p>
            <a:pPr marL="356615" indent="-356615" defTabSz="455675">
              <a:spcBef>
                <a:spcPts val="3200"/>
              </a:spcBef>
              <a:defRPr sz="2964"/>
            </a:pPr>
            <a:r>
              <a:t>F. All the above </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Answer #1"/>
          <p:cNvSpPr txBox="1">
            <a:spLocks noGrp="1"/>
          </p:cNvSpPr>
          <p:nvPr>
            <p:ph type="title"/>
          </p:nvPr>
        </p:nvSpPr>
        <p:spPr>
          <a:prstGeom prst="rect">
            <a:avLst/>
          </a:prstGeom>
        </p:spPr>
        <p:txBody>
          <a:bodyPr/>
          <a:lstStyle>
            <a:lvl1pPr>
              <a:defRPr sz="5500"/>
            </a:lvl1pPr>
          </a:lstStyle>
          <a:p>
            <a:r>
              <a:t>Answer #1</a:t>
            </a:r>
          </a:p>
        </p:txBody>
      </p:sp>
      <p:sp>
        <p:nvSpPr>
          <p:cNvPr id="133" name="E. All the above"/>
          <p:cNvSpPr txBox="1">
            <a:spLocks noGrp="1"/>
          </p:cNvSpPr>
          <p:nvPr>
            <p:ph type="body" idx="1"/>
          </p:nvPr>
        </p:nvSpPr>
        <p:spPr>
          <a:prstGeom prst="rect">
            <a:avLst/>
          </a:prstGeom>
        </p:spPr>
        <p:txBody>
          <a:bodyPr/>
          <a:lstStyle/>
          <a:p>
            <a:r>
              <a:t>E. All the above</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Question #2"/>
          <p:cNvSpPr txBox="1">
            <a:spLocks noGrp="1"/>
          </p:cNvSpPr>
          <p:nvPr>
            <p:ph type="title"/>
          </p:nvPr>
        </p:nvSpPr>
        <p:spPr>
          <a:prstGeom prst="rect">
            <a:avLst/>
          </a:prstGeom>
        </p:spPr>
        <p:txBody>
          <a:bodyPr/>
          <a:lstStyle>
            <a:lvl1pPr>
              <a:defRPr sz="5500"/>
            </a:lvl1pPr>
          </a:lstStyle>
          <a:p>
            <a:r>
              <a:t>Question #2</a:t>
            </a:r>
          </a:p>
        </p:txBody>
      </p:sp>
      <p:sp>
        <p:nvSpPr>
          <p:cNvPr id="136" name="What bothers you most at this point specifically for transplant?…"/>
          <p:cNvSpPr txBox="1">
            <a:spLocks noGrp="1"/>
          </p:cNvSpPr>
          <p:nvPr>
            <p:ph type="body" idx="1"/>
          </p:nvPr>
        </p:nvSpPr>
        <p:spPr>
          <a:prstGeom prst="rect">
            <a:avLst/>
          </a:prstGeom>
        </p:spPr>
        <p:txBody>
          <a:bodyPr/>
          <a:lstStyle/>
          <a:p>
            <a:pPr marL="388620" indent="-388620" defTabSz="496570">
              <a:spcBef>
                <a:spcPts val="3500"/>
              </a:spcBef>
              <a:defRPr sz="3230"/>
            </a:pPr>
            <a:r>
              <a:rPr dirty="0"/>
              <a:t>What bothers you most at this point specifically for transplant?</a:t>
            </a:r>
          </a:p>
          <a:p>
            <a:pPr marL="388620" indent="-388620" defTabSz="496570">
              <a:spcBef>
                <a:spcPts val="3500"/>
              </a:spcBef>
              <a:defRPr sz="3230"/>
            </a:pPr>
            <a:r>
              <a:rPr dirty="0"/>
              <a:t>A. 60 pound </a:t>
            </a:r>
            <a:r>
              <a:rPr dirty="0" smtClean="0"/>
              <a:t>w</a:t>
            </a:r>
            <a:r>
              <a:rPr lang="en-US" dirty="0" smtClean="0"/>
              <a:t>eight</a:t>
            </a:r>
            <a:r>
              <a:rPr dirty="0" smtClean="0"/>
              <a:t> </a:t>
            </a:r>
            <a:r>
              <a:rPr dirty="0"/>
              <a:t>loss and its cause</a:t>
            </a:r>
          </a:p>
          <a:p>
            <a:pPr marL="388620" indent="-388620" defTabSz="496570">
              <a:spcBef>
                <a:spcPts val="3500"/>
              </a:spcBef>
              <a:defRPr sz="3230"/>
            </a:pPr>
            <a:r>
              <a:rPr dirty="0"/>
              <a:t>B. </a:t>
            </a:r>
            <a:r>
              <a:rPr dirty="0" err="1"/>
              <a:t>Etoh</a:t>
            </a:r>
            <a:r>
              <a:rPr dirty="0"/>
              <a:t>/tobacco abuse</a:t>
            </a:r>
          </a:p>
          <a:p>
            <a:pPr marL="388620" indent="-388620" defTabSz="496570">
              <a:spcBef>
                <a:spcPts val="3500"/>
              </a:spcBef>
              <a:defRPr sz="3230"/>
            </a:pPr>
            <a:r>
              <a:rPr dirty="0"/>
              <a:t>C. LVEF 10%</a:t>
            </a:r>
          </a:p>
          <a:p>
            <a:pPr marL="388620" indent="-388620" defTabSz="496570">
              <a:spcBef>
                <a:spcPts val="3500"/>
              </a:spcBef>
              <a:defRPr sz="3230"/>
            </a:pPr>
            <a:r>
              <a:rPr dirty="0"/>
              <a:t>D. Moderate RV enlargement with moderate RV </a:t>
            </a:r>
            <a:r>
              <a:rPr dirty="0" err="1"/>
              <a:t>hypokinesis</a:t>
            </a:r>
            <a:endParaRPr dirty="0"/>
          </a:p>
          <a:p>
            <a:pPr marL="388620" indent="-388620" defTabSz="496570">
              <a:spcBef>
                <a:spcPts val="3500"/>
              </a:spcBef>
              <a:defRPr sz="3230"/>
            </a:pPr>
            <a:r>
              <a:rPr dirty="0"/>
              <a:t>E. Ascites with total bilirubin of 3.0</a:t>
            </a:r>
          </a:p>
        </p:txBody>
      </p:sp>
    </p:spTree>
  </p:cSld>
  <p:clrMapOvr>
    <a:masterClrMapping/>
  </p:clrMapOvr>
  <p:transition spd="med"/>
</p:sld>
</file>

<file path=ppt/theme/theme1.xml><?xml version="1.0" encoding="utf-8"?>
<a:theme xmlns:a="http://schemas.openxmlformats.org/drawingml/2006/main" name="Gradient">
  <a:themeElements>
    <a:clrScheme name="Gradient">
      <a:dk1>
        <a:srgbClr val="FF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blurRad="76200" dir="18900000" rotWithShape="0">
            <a:srgbClr val="000000">
              <a:alpha val="8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outerShdw blurRad="25400" dist="23998" dir="2700000" rotWithShape="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Gradient">
  <a:themeElements>
    <a:clrScheme name="Gradient">
      <a:dk1>
        <a:srgbClr val="00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blurRad="76200" dir="18900000" rotWithShape="0">
            <a:srgbClr val="000000">
              <a:alpha val="8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outerShdw blurRad="25400" dist="23998" dir="2700000" rotWithShape="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44</TotalTime>
  <Words>1776</Words>
  <Application>Microsoft Office PowerPoint</Application>
  <PresentationFormat>Custom</PresentationFormat>
  <Paragraphs>112</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Helvetica</vt:lpstr>
      <vt:lpstr>Helvetica Light</vt:lpstr>
      <vt:lpstr>Helvetica Neue</vt:lpstr>
      <vt:lpstr>Gradient</vt:lpstr>
      <vt:lpstr>Acute Decompensation “slip sliding away” BF</vt:lpstr>
      <vt:lpstr>PowerPoint Presentation</vt:lpstr>
      <vt:lpstr>PowerPoint Presentation</vt:lpstr>
      <vt:lpstr>PowerPoint Presentation</vt:lpstr>
      <vt:lpstr>PowerPoint Presentation</vt:lpstr>
      <vt:lpstr>PowerPoint Presentation</vt:lpstr>
      <vt:lpstr>Question #1</vt:lpstr>
      <vt:lpstr>Answer #1</vt:lpstr>
      <vt:lpstr>Question #2</vt:lpstr>
      <vt:lpstr>Answer #2</vt:lpstr>
      <vt:lpstr>Question #3</vt:lpstr>
      <vt:lpstr>Answer #3</vt:lpstr>
      <vt:lpstr>Question #4</vt:lpstr>
      <vt:lpstr>Answer #4</vt:lpstr>
      <vt:lpstr>PowerPoint Presentation</vt:lpstr>
      <vt:lpstr>Question #5</vt:lpstr>
      <vt:lpstr>Question #5</vt:lpstr>
      <vt:lpstr>PowerPoint Presentation</vt:lpstr>
      <vt:lpstr>PowerPoint Presentation</vt:lpstr>
      <vt:lpstr>Question #6</vt:lpstr>
      <vt:lpstr>Answer #6</vt:lpstr>
      <vt:lpstr>PowerPoint Presentation</vt:lpstr>
      <vt:lpstr>Question #7</vt:lpstr>
      <vt:lpstr>Answer #7</vt:lpstr>
      <vt:lpstr>PowerPoint Presentation</vt:lpstr>
      <vt:lpstr>PowerPoint Presentation</vt:lpstr>
      <vt:lpstr>PowerPoint Presentation</vt:lpstr>
      <vt:lpstr>Question #8</vt:lpstr>
      <vt:lpstr>Answer #8</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Acute Decompenstion “slip sliding away” BF</dc:title>
  <dc:creator>Marty Jackson</dc:creator>
  <cp:lastModifiedBy>Marty Jackson</cp:lastModifiedBy>
  <cp:revision>5</cp:revision>
  <cp:lastPrinted>2019-02-18T15:06:47Z</cp:lastPrinted>
  <dcterms:modified xsi:type="dcterms:W3CDTF">2019-02-18T15:44:22Z</dcterms:modified>
</cp:coreProperties>
</file>